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9" r:id="rId4"/>
    <p:sldId id="258" r:id="rId5"/>
    <p:sldId id="266" r:id="rId6"/>
    <p:sldId id="264" r:id="rId7"/>
    <p:sldId id="260" r:id="rId8"/>
    <p:sldId id="261" r:id="rId9"/>
    <p:sldId id="262" r:id="rId10"/>
    <p:sldId id="26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EBFC"/>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96"/>
    <p:restoredTop sz="94383" autoAdjust="0"/>
  </p:normalViewPr>
  <p:slideViewPr>
    <p:cSldViewPr snapToGrid="0" snapToObjects="1" showGuides="1">
      <p:cViewPr varScale="1">
        <p:scale>
          <a:sx n="36" d="100"/>
          <a:sy n="36" d="100"/>
        </p:scale>
        <p:origin x="24" y="60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58698841"/>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презентации"/>
          <p:cNvSpPr txBox="1">
            <a:spLocks noGrp="1"/>
          </p:cNvSpPr>
          <p:nvPr>
            <p:ph type="title"/>
          </p:nvPr>
        </p:nvSpPr>
        <p:spPr>
          <a:xfrm>
            <a:off x="4030265" y="2607468"/>
            <a:ext cx="16325237" cy="464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normAutofit/>
          </a:bodyPr>
          <a:lstStyle/>
          <a:p>
            <a:r>
              <a:t>Заголовок презентации</a:t>
            </a:r>
          </a:p>
        </p:txBody>
      </p:sp>
      <p:sp>
        <p:nvSpPr>
          <p:cNvPr id="3" name="Body Level One…"/>
          <p:cNvSpPr txBox="1">
            <a:spLocks noGrp="1"/>
          </p:cNvSpPr>
          <p:nvPr>
            <p:ph type="body" idx="1"/>
          </p:nvPr>
        </p:nvSpPr>
        <p:spPr>
          <a:xfrm>
            <a:off x="4030265" y="7179468"/>
            <a:ext cx="16323470" cy="2048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Подзаголовок презентации</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1987110" y="12954297"/>
            <a:ext cx="409780" cy="415875"/>
          </a:xfrm>
          <a:prstGeom prst="rect">
            <a:avLst/>
          </a:prstGeom>
          <a:ln w="12700">
            <a:miter lim="400000"/>
          </a:ln>
        </p:spPr>
        <p:txBody>
          <a:bodyPr wrap="none" lIns="71437" tIns="71437" rIns="71437" bIns="71437" anchor="b">
            <a:spAutoFit/>
          </a:bodyPr>
          <a:lstStyle>
            <a:lvl1pPr algn="ctr" defTabSz="821531">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vk.com/uff_donetsk" TargetMode="External"/><Relationship Id="rId5" Type="http://schemas.openxmlformats.org/officeDocument/2006/relationships/hyperlink" Target="https://vk.com/donnu_dnr" TargetMode="External"/><Relationship Id="rId4" Type="http://schemas.openxmlformats.org/officeDocument/2006/relationships/hyperlink" Target="https://donnu.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exels-kelly-lacy-3055014.jpg" descr="pexels-kelly-lacy-3055014.jpg"/>
          <p:cNvPicPr>
            <a:picLocks/>
          </p:cNvPicPr>
          <p:nvPr/>
        </p:nvPicPr>
        <p:blipFill>
          <a:blip r:embed="rId2"/>
          <a:srcRect l="20785" t="23152" r="7621" b="23152"/>
          <a:stretch>
            <a:fillRect/>
          </a:stretch>
        </p:blipFill>
        <p:spPr>
          <a:xfrm>
            <a:off x="635000" y="635000"/>
            <a:ext cx="23114000" cy="12446000"/>
          </a:xfrm>
          <a:prstGeom prst="rect">
            <a:avLst/>
          </a:prstGeom>
          <a:ln w="12700">
            <a:miter lim="400000"/>
          </a:ln>
        </p:spPr>
      </p:pic>
      <p:sp>
        <p:nvSpPr>
          <p:cNvPr id="21" name="Прямоугольник"/>
          <p:cNvSpPr/>
          <p:nvPr/>
        </p:nvSpPr>
        <p:spPr>
          <a:xfrm>
            <a:off x="0" y="3900632"/>
            <a:ext cx="24384000" cy="6489502"/>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2" name="How to start your business"/>
          <p:cNvSpPr txBox="1"/>
          <p:nvPr/>
        </p:nvSpPr>
        <p:spPr>
          <a:xfrm>
            <a:off x="5512527" y="3657818"/>
            <a:ext cx="12749348" cy="3222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10000" cap="all" spc="500">
                <a:solidFill>
                  <a:srgbClr val="774418"/>
                </a:solidFill>
                <a:latin typeface="Athelas Regular"/>
                <a:ea typeface="Athelas Regular"/>
                <a:cs typeface="Athelas Regular"/>
                <a:sym typeface="Athelas Regular"/>
              </a:defRPr>
            </a:lvl1pPr>
          </a:lstStyle>
          <a:p>
            <a:r>
              <a:rPr lang="ru-RU" dirty="0"/>
              <a:t>Уважаемые первокурсники!</a:t>
            </a:r>
            <a:endParaRPr dirty="0"/>
          </a:p>
        </p:txBody>
      </p:sp>
      <p:sp>
        <p:nvSpPr>
          <p:cNvPr id="23" name="www.yourwebsite.com"/>
          <p:cNvSpPr txBox="1"/>
          <p:nvPr/>
        </p:nvSpPr>
        <p:spPr>
          <a:xfrm flipV="1">
            <a:off x="992776" y="8151224"/>
            <a:ext cx="22415863" cy="1175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3400" i="1" cap="all" spc="102">
                <a:solidFill>
                  <a:srgbClr val="774418"/>
                </a:solidFill>
                <a:latin typeface="Gill Sans Light"/>
                <a:ea typeface="Gill Sans Light"/>
                <a:cs typeface="Gill Sans Light"/>
                <a:sym typeface="Gill Sans Light"/>
              </a:defRPr>
            </a:lvl1pPr>
          </a:lstStyle>
          <a:p>
            <a:endParaRPr dirty="0"/>
          </a:p>
        </p:txBody>
      </p:sp>
      <p:sp>
        <p:nvSpPr>
          <p:cNvPr id="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351314" y="8334518"/>
            <a:ext cx="18314126" cy="809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3000" baseline="66666">
                <a:solidFill>
                  <a:srgbClr val="774418"/>
                </a:solidFill>
                <a:latin typeface="Gill Sans"/>
                <a:ea typeface="Gill Sans"/>
                <a:cs typeface="Gill Sans"/>
                <a:sym typeface="Gill Sans"/>
              </a:defRPr>
            </a:lvl1pPr>
          </a:lstStyle>
          <a:p>
            <a:endParaRPr lang="ru-RU" sz="7200" dirty="0">
              <a:latin typeface="Times New Roman"/>
              <a:ea typeface="Calibri"/>
              <a:cs typeface="Times New Roman"/>
            </a:endParaRPr>
          </a:p>
        </p:txBody>
      </p:sp>
      <p:sp>
        <p:nvSpPr>
          <p:cNvPr id="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992776" y="7543190"/>
            <a:ext cx="22756224" cy="28034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3000" baseline="66666">
                <a:solidFill>
                  <a:srgbClr val="774418"/>
                </a:solidFill>
                <a:latin typeface="Gill Sans"/>
                <a:ea typeface="Gill Sans"/>
                <a:cs typeface="Gill Sans"/>
                <a:sym typeface="Gill Sans"/>
              </a:defRPr>
            </a:lvl1pPr>
          </a:lstStyle>
          <a:p>
            <a:pPr>
              <a:spcBef>
                <a:spcPts val="0"/>
              </a:spcBef>
            </a:pPr>
            <a:r>
              <a:rPr lang="ru-RU" sz="7200" dirty="0">
                <a:latin typeface="Times New Roman"/>
                <a:ea typeface="Calibri"/>
                <a:cs typeface="Times New Roman"/>
              </a:rPr>
              <a:t>В связи с невозможностью проведения очной встречи, вашему вниманию представляется презентация, в которой представлены основные направления реализации учебного процесса на </a:t>
            </a:r>
            <a:r>
              <a:rPr lang="ru-RU" sz="7200" b="1" u="sng" dirty="0">
                <a:latin typeface="Times New Roman"/>
                <a:ea typeface="Calibri"/>
                <a:cs typeface="Times New Roman"/>
              </a:rPr>
              <a:t>учетно-финансовом факультете </a:t>
            </a:r>
          </a:p>
          <a:p>
            <a:pPr>
              <a:spcBef>
                <a:spcPts val="0"/>
              </a:spcBef>
            </a:pPr>
            <a:r>
              <a:rPr lang="ru-RU" sz="7200" dirty="0">
                <a:latin typeface="Times New Roman"/>
                <a:ea typeface="Calibri"/>
                <a:cs typeface="Times New Roman"/>
              </a:rPr>
              <a:t>Донецкого государственного университета</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exels-bimal-ranabhat-2104882.jpg" descr="pexels-bimal-ranabhat-2104882.jpg"/>
          <p:cNvPicPr>
            <a:picLocks/>
          </p:cNvPicPr>
          <p:nvPr/>
        </p:nvPicPr>
        <p:blipFill>
          <a:blip r:embed="rId2"/>
          <a:srcRect t="9615" b="9615"/>
          <a:stretch>
            <a:fillRect/>
          </a:stretch>
        </p:blipFill>
        <p:spPr>
          <a:xfrm>
            <a:off x="635000" y="635000"/>
            <a:ext cx="23114000" cy="12446000"/>
          </a:xfrm>
          <a:prstGeom prst="rect">
            <a:avLst/>
          </a:prstGeom>
          <a:ln w="12700">
            <a:miter lim="400000"/>
          </a:ln>
        </p:spPr>
      </p:pic>
      <p:sp>
        <p:nvSpPr>
          <p:cNvPr id="145" name="Прямоугольник"/>
          <p:cNvSpPr/>
          <p:nvPr/>
        </p:nvSpPr>
        <p:spPr>
          <a:xfrm>
            <a:off x="0" y="3613249"/>
            <a:ext cx="24384000" cy="6489502"/>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dirty="0"/>
          </a:p>
        </p:txBody>
      </p:sp>
      <p:sp>
        <p:nvSpPr>
          <p:cNvPr id="146" name="Thank you for watching!"/>
          <p:cNvSpPr txBox="1"/>
          <p:nvPr/>
        </p:nvSpPr>
        <p:spPr>
          <a:xfrm>
            <a:off x="3862655" y="4819072"/>
            <a:ext cx="16658690" cy="3468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10000" cap="all" spc="500">
                <a:solidFill>
                  <a:srgbClr val="774418"/>
                </a:solidFill>
                <a:latin typeface="Athelas Regular"/>
                <a:ea typeface="Athelas Regular"/>
                <a:cs typeface="Athelas Regular"/>
                <a:sym typeface="Athelas Regular"/>
              </a:defRPr>
            </a:lvl1pPr>
          </a:lstStyle>
          <a:p>
            <a:pPr marL="359410" indent="-179705"/>
            <a:r>
              <a:rPr lang="ru-RU" sz="5400" dirty="0">
                <a:latin typeface="Times New Roman"/>
                <a:ea typeface="Times New Roman"/>
              </a:rPr>
              <a:t>	Будем рады видеть всех первокурсников в стенах факультета при возобновлении учебного процесса в очной форме.</a:t>
            </a:r>
          </a:p>
        </p:txBody>
      </p:sp>
      <p:sp>
        <p:nvSpPr>
          <p:cNvPr id="147" name="www.yourwebsite.com"/>
          <p:cNvSpPr txBox="1"/>
          <p:nvPr/>
        </p:nvSpPr>
        <p:spPr>
          <a:xfrm>
            <a:off x="4217543" y="8868382"/>
            <a:ext cx="15948917" cy="14969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3400" i="1" cap="all" spc="102">
                <a:solidFill>
                  <a:srgbClr val="774418"/>
                </a:solidFill>
                <a:latin typeface="Gill Sans Light"/>
                <a:ea typeface="Gill Sans Light"/>
                <a:cs typeface="Gill Sans Light"/>
                <a:sym typeface="Gill Sans Light"/>
              </a:defRPr>
            </a:lvl1pPr>
          </a:lstStyle>
          <a:p>
            <a:r>
              <a:rPr lang="ru-RU" sz="2800" dirty="0"/>
              <a:t>По всем возникающим вопросам обращайтесь к кураторам и в деканат.</a:t>
            </a:r>
          </a:p>
          <a:p>
            <a:endParaRPr sz="28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exels-tomáš-malík-3509970.jpg" descr="pexels-tomáš-malík-3509970.jpg"/>
          <p:cNvPicPr>
            <a:picLocks/>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rcRect t="12500" b="12500"/>
          <a:stretch>
            <a:fillRect/>
          </a:stretch>
        </p:blipFill>
        <p:spPr>
          <a:xfrm>
            <a:off x="0" y="0"/>
            <a:ext cx="24384199" cy="13715802"/>
          </a:xfrm>
          <a:prstGeom prst="rect">
            <a:avLst/>
          </a:prstGeom>
          <a:ln w="12700">
            <a:miter lim="400000"/>
          </a:ln>
        </p:spPr>
      </p:pic>
      <p:sp>
        <p:nvSpPr>
          <p:cNvPr id="26" name="Прямоугольник"/>
          <p:cNvSpPr/>
          <p:nvPr/>
        </p:nvSpPr>
        <p:spPr>
          <a:xfrm>
            <a:off x="1640541" y="968188"/>
            <a:ext cx="20950518" cy="11940987"/>
          </a:xfrm>
          <a:prstGeom prst="rect">
            <a:avLst/>
          </a:prstGeom>
          <a:solidFill>
            <a:srgbClr val="FFFFFF"/>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7" name="Прямоугольник"/>
          <p:cNvSpPr/>
          <p:nvPr/>
        </p:nvSpPr>
        <p:spPr>
          <a:xfrm>
            <a:off x="2043953" y="1344705"/>
            <a:ext cx="20197482" cy="11187953"/>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 name="learn the basics"/>
          <p:cNvSpPr txBox="1"/>
          <p:nvPr/>
        </p:nvSpPr>
        <p:spPr>
          <a:xfrm>
            <a:off x="4512488" y="1921968"/>
            <a:ext cx="15359024" cy="137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8000" cap="all" spc="400">
                <a:solidFill>
                  <a:srgbClr val="774418"/>
                </a:solidFill>
                <a:latin typeface="Athelas Regular"/>
                <a:ea typeface="Athelas Regular"/>
                <a:cs typeface="Athelas Regular"/>
                <a:sym typeface="Athelas Regular"/>
              </a:defRPr>
            </a:lvl1pPr>
          </a:lstStyle>
          <a:p>
            <a:r>
              <a:rPr lang="ru-RU" dirty="0">
                <a:latin typeface="Times New Roman"/>
              </a:rPr>
              <a:t>Мы находимся</a:t>
            </a:r>
            <a:endParaRPr dirty="0"/>
          </a:p>
        </p:txBody>
      </p:sp>
      <p:sp>
        <p:nvSpPr>
          <p:cNvPr id="29" name="a new beginning for you"/>
          <p:cNvSpPr txBox="1"/>
          <p:nvPr/>
        </p:nvSpPr>
        <p:spPr>
          <a:xfrm>
            <a:off x="2719347" y="3071306"/>
            <a:ext cx="18957311" cy="162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4800" i="1" cap="all" spc="479">
                <a:solidFill>
                  <a:srgbClr val="774418"/>
                </a:solidFill>
                <a:latin typeface="Gill Sans Light"/>
                <a:ea typeface="Gill Sans Light"/>
                <a:cs typeface="Gill Sans Light"/>
                <a:sym typeface="Gill Sans Light"/>
              </a:defRPr>
            </a:lvl1pPr>
          </a:lstStyle>
          <a:p>
            <a:pPr>
              <a:spcBef>
                <a:spcPts val="0"/>
              </a:spcBef>
            </a:pPr>
            <a:r>
              <a:rPr lang="ru-RU" dirty="0">
                <a:latin typeface="Times New Roman"/>
                <a:ea typeface="Calibri"/>
                <a:cs typeface="Times New Roman"/>
              </a:rPr>
              <a:t>г. Донецк, ул. Челюскинцев, 198а.</a:t>
            </a:r>
          </a:p>
          <a:p>
            <a:pPr>
              <a:spcBef>
                <a:spcPts val="0"/>
              </a:spcBef>
            </a:pPr>
            <a:r>
              <a:rPr lang="ru-RU" dirty="0">
                <a:latin typeface="Times New Roman"/>
                <a:ea typeface="Calibri"/>
                <a:cs typeface="Times New Roman"/>
              </a:rPr>
              <a:t>8-</a:t>
            </a:r>
            <a:r>
              <a:rPr lang="ru-RU" cap="none" dirty="0">
                <a:latin typeface="Times New Roman"/>
                <a:ea typeface="Calibri"/>
                <a:cs typeface="Times New Roman"/>
              </a:rPr>
              <a:t>й</a:t>
            </a:r>
            <a:r>
              <a:rPr lang="ru-RU" dirty="0">
                <a:latin typeface="Times New Roman"/>
                <a:ea typeface="Calibri"/>
                <a:cs typeface="Times New Roman"/>
              </a:rPr>
              <a:t> учебный корпус</a:t>
            </a:r>
          </a:p>
        </p:txBody>
      </p:sp>
      <p:sp>
        <p:nvSpPr>
          <p:cNvPr id="31" name="www.yourwebsite.com"/>
          <p:cNvSpPr txBox="1"/>
          <p:nvPr/>
        </p:nvSpPr>
        <p:spPr>
          <a:xfrm>
            <a:off x="13173601" y="10854574"/>
            <a:ext cx="8870632" cy="14738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a:defRPr sz="3400" i="1" cap="all" spc="102">
                <a:solidFill>
                  <a:srgbClr val="774418"/>
                </a:solidFill>
                <a:latin typeface="Gill Sans Light"/>
                <a:ea typeface="Gill Sans Light"/>
                <a:cs typeface="Gill Sans Light"/>
                <a:sym typeface="Gill Sans Light"/>
              </a:defRPr>
            </a:lvl1pPr>
          </a:lstStyle>
          <a:p>
            <a:pPr algn="just">
              <a:spcBef>
                <a:spcPts val="0"/>
              </a:spcBef>
            </a:pPr>
            <a:r>
              <a:rPr sz="2400" dirty="0"/>
              <a:t> </a:t>
            </a:r>
            <a:r>
              <a:rPr lang="ru-RU" sz="3200" dirty="0">
                <a:latin typeface="Times New Roman"/>
                <a:ea typeface="Calibri"/>
                <a:cs typeface="Times New Roman"/>
              </a:rPr>
              <a:t>Сайт университета </a:t>
            </a:r>
            <a:r>
              <a:rPr lang="ru-RU" sz="3200" u="sng" dirty="0">
                <a:solidFill>
                  <a:srgbClr val="0000FF"/>
                </a:solidFill>
                <a:latin typeface="Times New Roman"/>
                <a:ea typeface="Calibri"/>
                <a:cs typeface="Times New Roman"/>
                <a:hlinkClick r:id="rId4"/>
              </a:rPr>
              <a:t>https://donnu.ru/</a:t>
            </a:r>
            <a:endParaRPr lang="ru-RU" sz="3200" dirty="0">
              <a:latin typeface="Times New Roman"/>
              <a:ea typeface="Calibri"/>
              <a:cs typeface="Times New Roman"/>
            </a:endParaRPr>
          </a:p>
          <a:p>
            <a:pPr algn="just">
              <a:spcBef>
                <a:spcPts val="0"/>
              </a:spcBef>
            </a:pPr>
            <a:r>
              <a:rPr lang="ru-RU" sz="3200" u="sng" dirty="0">
                <a:solidFill>
                  <a:srgbClr val="0000FF"/>
                </a:solidFill>
                <a:latin typeface="Times New Roman"/>
                <a:ea typeface="Calibri"/>
                <a:cs typeface="Times New Roman"/>
                <a:hlinkClick r:id="rId5"/>
              </a:rPr>
              <a:t>https://vk.com/donnu_dnr</a:t>
            </a:r>
            <a:endParaRPr lang="ru-RU" sz="3200" dirty="0">
              <a:latin typeface="Times New Roman"/>
              <a:ea typeface="Calibri"/>
              <a:cs typeface="Times New Roman"/>
            </a:endParaRPr>
          </a:p>
          <a:p>
            <a:pPr algn="just">
              <a:spcBef>
                <a:spcPts val="0"/>
              </a:spcBef>
            </a:pPr>
            <a:r>
              <a:rPr lang="ru-RU" sz="3200" u="sng" dirty="0">
                <a:solidFill>
                  <a:srgbClr val="0000FF"/>
                </a:solidFill>
                <a:latin typeface="Times New Roman"/>
                <a:ea typeface="Calibri"/>
                <a:hlinkClick r:id="rId6"/>
              </a:rPr>
              <a:t>https://vk.com/uff_donetsk</a:t>
            </a:r>
            <a:endParaRPr sz="3200" dirty="0"/>
          </a:p>
        </p:txBody>
      </p:sp>
      <p:graphicFrame>
        <p:nvGraphicFramePr>
          <p:cNvPr id="2" name="Таблица 1"/>
          <p:cNvGraphicFramePr>
            <a:graphicFrameLocks noGrp="1"/>
          </p:cNvGraphicFramePr>
          <p:nvPr>
            <p:extLst>
              <p:ext uri="{D42A27DB-BD31-4B8C-83A1-F6EECF244321}">
                <p14:modId xmlns:p14="http://schemas.microsoft.com/office/powerpoint/2010/main" val="4189642011"/>
              </p:ext>
            </p:extLst>
          </p:nvPr>
        </p:nvGraphicFramePr>
        <p:xfrm>
          <a:off x="2474258" y="4797407"/>
          <a:ext cx="19444447" cy="5852160"/>
        </p:xfrm>
        <a:graphic>
          <a:graphicData uri="http://schemas.openxmlformats.org/drawingml/2006/table">
            <a:tbl>
              <a:tblPr firstRow="1" firstCol="1" bandRow="1"/>
              <a:tblGrid>
                <a:gridCol w="7584142">
                  <a:extLst>
                    <a:ext uri="{9D8B030D-6E8A-4147-A177-3AD203B41FA5}">
                      <a16:colId xmlns:a16="http://schemas.microsoft.com/office/drawing/2014/main" val="20000"/>
                    </a:ext>
                  </a:extLst>
                </a:gridCol>
                <a:gridCol w="3281082">
                  <a:extLst>
                    <a:ext uri="{9D8B030D-6E8A-4147-A177-3AD203B41FA5}">
                      <a16:colId xmlns:a16="http://schemas.microsoft.com/office/drawing/2014/main" val="20001"/>
                    </a:ext>
                  </a:extLst>
                </a:gridCol>
                <a:gridCol w="3334871">
                  <a:extLst>
                    <a:ext uri="{9D8B030D-6E8A-4147-A177-3AD203B41FA5}">
                      <a16:colId xmlns:a16="http://schemas.microsoft.com/office/drawing/2014/main" val="20002"/>
                    </a:ext>
                  </a:extLst>
                </a:gridCol>
                <a:gridCol w="1882588">
                  <a:extLst>
                    <a:ext uri="{9D8B030D-6E8A-4147-A177-3AD203B41FA5}">
                      <a16:colId xmlns:a16="http://schemas.microsoft.com/office/drawing/2014/main" val="20003"/>
                    </a:ext>
                  </a:extLst>
                </a:gridCol>
                <a:gridCol w="3361764">
                  <a:extLst>
                    <a:ext uri="{9D8B030D-6E8A-4147-A177-3AD203B41FA5}">
                      <a16:colId xmlns:a16="http://schemas.microsoft.com/office/drawing/2014/main" val="20004"/>
                    </a:ext>
                  </a:extLst>
                </a:gridCol>
              </a:tblGrid>
              <a:tr h="251688">
                <a:tc>
                  <a:txBody>
                    <a:bodyPr/>
                    <a:lstStyle/>
                    <a:p>
                      <a:pPr algn="ctr">
                        <a:spcAft>
                          <a:spcPts val="0"/>
                        </a:spcAft>
                      </a:pPr>
                      <a:r>
                        <a:rPr lang="ru-RU" sz="2400" dirty="0">
                          <a:effectLst/>
                          <a:latin typeface="Times New Roman"/>
                          <a:ea typeface="Calibri"/>
                          <a:cs typeface="Times New Roman"/>
                        </a:rPr>
                        <a:t>Направление подготовки (профиль) / Специальность</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Название кафедры</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ФИО заведующего кафедрой</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 кабинета кафедры</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Телефон кафедры</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93641">
                <a:tc>
                  <a:txBody>
                    <a:bodyPr/>
                    <a:lstStyle/>
                    <a:p>
                      <a:pPr algn="l">
                        <a:spcAft>
                          <a:spcPts val="0"/>
                        </a:spcAft>
                      </a:pPr>
                      <a:r>
                        <a:rPr lang="ru-RU" sz="2400" b="0" dirty="0">
                          <a:effectLst/>
                          <a:latin typeface="Times New Roman"/>
                          <a:ea typeface="Calibri"/>
                          <a:cs typeface="Times New Roman"/>
                        </a:rPr>
                        <a:t>38.03.01 Экономика (Профиль: Финансы и кредит)</a:t>
                      </a:r>
                      <a:endParaRPr lang="ru-RU" sz="2400" dirty="0">
                        <a:effectLst/>
                        <a:latin typeface="Times New Roman"/>
                        <a:ea typeface="Calibri"/>
                        <a:cs typeface="Times New Roman"/>
                      </a:endParaRP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Финансы </a:t>
                      </a:r>
                    </a:p>
                    <a:p>
                      <a:pPr algn="ctr">
                        <a:spcAft>
                          <a:spcPts val="0"/>
                        </a:spcAft>
                      </a:pPr>
                      <a:r>
                        <a:rPr lang="ru-RU" sz="2400" dirty="0">
                          <a:effectLst/>
                          <a:latin typeface="Times New Roman"/>
                          <a:ea typeface="Calibri"/>
                          <a:cs typeface="Times New Roman"/>
                        </a:rPr>
                        <a:t>и банковское дело</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a:effectLst/>
                          <a:latin typeface="Times New Roman"/>
                          <a:ea typeface="Calibri"/>
                          <a:cs typeface="Times New Roman"/>
                        </a:rPr>
                        <a:t>Егоров </a:t>
                      </a:r>
                    </a:p>
                    <a:p>
                      <a:pPr algn="ctr">
                        <a:spcAft>
                          <a:spcPts val="0"/>
                        </a:spcAft>
                      </a:pPr>
                      <a:r>
                        <a:rPr lang="ru-RU" sz="2400" i="0" dirty="0">
                          <a:effectLst/>
                          <a:latin typeface="Times New Roman"/>
                          <a:ea typeface="Calibri"/>
                          <a:cs typeface="Times New Roman"/>
                        </a:rPr>
                        <a:t>Петр Владимирович</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408</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+7 856 302-09-04</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733">
                <a:tc>
                  <a:txBody>
                    <a:bodyPr/>
                    <a:lstStyle/>
                    <a:p>
                      <a:pPr algn="l">
                        <a:spcAft>
                          <a:spcPts val="0"/>
                        </a:spcAft>
                      </a:pPr>
                      <a:r>
                        <a:rPr lang="ru-RU" sz="2400" b="0" dirty="0">
                          <a:effectLst/>
                          <a:latin typeface="Times New Roman"/>
                          <a:ea typeface="Calibri"/>
                          <a:cs typeface="Times New Roman"/>
                        </a:rPr>
                        <a:t>38.03.01 Экономика (Профили: Учет и аудит; Бухгалтерский учет и правовое обеспечение бизнеса)</a:t>
                      </a:r>
                      <a:endParaRPr lang="ru-RU" sz="2400" dirty="0">
                        <a:effectLst/>
                        <a:latin typeface="Times New Roman"/>
                        <a:ea typeface="Calibri"/>
                        <a:cs typeface="Times New Roman"/>
                      </a:endParaRP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Учет, анализ и аудит</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a:effectLst/>
                          <a:latin typeface="Times New Roman"/>
                          <a:ea typeface="Times New Roman"/>
                          <a:cs typeface="Times New Roman"/>
                        </a:rPr>
                        <a:t>Сердюк </a:t>
                      </a:r>
                    </a:p>
                    <a:p>
                      <a:pPr algn="ctr">
                        <a:spcAft>
                          <a:spcPts val="0"/>
                        </a:spcAft>
                      </a:pPr>
                      <a:r>
                        <a:rPr lang="ru-RU" sz="2400" i="0" dirty="0">
                          <a:effectLst/>
                          <a:latin typeface="Times New Roman"/>
                          <a:ea typeface="Times New Roman"/>
                          <a:cs typeface="Times New Roman"/>
                        </a:rPr>
                        <a:t>Вера Николаевна</a:t>
                      </a:r>
                      <a:endParaRPr lang="ru-RU" sz="2400" i="0" dirty="0">
                        <a:effectLst/>
                        <a:latin typeface="Times New Roman"/>
                        <a:ea typeface="Calibri"/>
                        <a:cs typeface="Times New Roman"/>
                      </a:endParaRP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306</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+7 856 302-09-05</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7644">
                <a:tc>
                  <a:txBody>
                    <a:bodyPr/>
                    <a:lstStyle/>
                    <a:p>
                      <a:pPr algn="l">
                        <a:spcAft>
                          <a:spcPts val="0"/>
                        </a:spcAft>
                      </a:pPr>
                      <a:r>
                        <a:rPr lang="ru-RU" sz="2400" b="0" dirty="0">
                          <a:effectLst/>
                          <a:latin typeface="Times New Roman"/>
                          <a:ea typeface="Calibri"/>
                          <a:cs typeface="Times New Roman"/>
                        </a:rPr>
                        <a:t>38.03.01 Экономика (Профиль: Прикладная статистика)</a:t>
                      </a:r>
                      <a:endParaRPr lang="ru-RU" sz="2400" dirty="0">
                        <a:effectLst/>
                        <a:latin typeface="Times New Roman"/>
                        <a:ea typeface="Calibri"/>
                        <a:cs typeface="Times New Roman"/>
                      </a:endParaRP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Экономическая статистика</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a:effectLst/>
                          <a:latin typeface="Times New Roman"/>
                          <a:ea typeface="Calibri"/>
                          <a:cs typeface="Times New Roman"/>
                        </a:rPr>
                        <a:t>Юрина </a:t>
                      </a:r>
                    </a:p>
                    <a:p>
                      <a:pPr algn="ctr">
                        <a:spcAft>
                          <a:spcPts val="0"/>
                        </a:spcAft>
                      </a:pPr>
                      <a:r>
                        <a:rPr lang="ru-RU" sz="2400" i="0" dirty="0">
                          <a:effectLst/>
                          <a:latin typeface="Times New Roman"/>
                          <a:ea typeface="Calibri"/>
                          <a:cs typeface="Times New Roman"/>
                        </a:rPr>
                        <a:t>Наталья Александровна</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414</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+7 856 302-09-06</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7644">
                <a:tc>
                  <a:txBody>
                    <a:bodyPr/>
                    <a:lstStyle/>
                    <a:p>
                      <a:pPr algn="l">
                        <a:spcAft>
                          <a:spcPts val="0"/>
                        </a:spcAft>
                      </a:pPr>
                      <a:r>
                        <a:rPr lang="ru-RU" sz="2400" b="0" dirty="0">
                          <a:effectLst/>
                          <a:latin typeface="Times New Roman"/>
                          <a:ea typeface="Calibri"/>
                          <a:cs typeface="Times New Roman"/>
                        </a:rPr>
                        <a:t>38.03.01 Экономика (Профиль: Экономическая теория)</a:t>
                      </a:r>
                      <a:endParaRPr lang="ru-RU" sz="2400" dirty="0">
                        <a:effectLst/>
                        <a:latin typeface="Times New Roman"/>
                        <a:ea typeface="Calibri"/>
                        <a:cs typeface="Times New Roman"/>
                      </a:endParaRP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Экономическая </a:t>
                      </a:r>
                    </a:p>
                    <a:p>
                      <a:pPr algn="ctr">
                        <a:spcAft>
                          <a:spcPts val="0"/>
                        </a:spcAft>
                      </a:pPr>
                      <a:r>
                        <a:rPr lang="ru-RU" sz="2400" dirty="0">
                          <a:effectLst/>
                          <a:latin typeface="Times New Roman"/>
                          <a:ea typeface="Calibri"/>
                          <a:cs typeface="Times New Roman"/>
                        </a:rPr>
                        <a:t>теория</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a:effectLst/>
                          <a:latin typeface="Times New Roman"/>
                          <a:ea typeface="Calibri"/>
                          <a:cs typeface="Times New Roman"/>
                        </a:rPr>
                        <a:t>Дмитриченко </a:t>
                      </a:r>
                    </a:p>
                    <a:p>
                      <a:pPr algn="ctr">
                        <a:spcAft>
                          <a:spcPts val="0"/>
                        </a:spcAft>
                      </a:pPr>
                      <a:r>
                        <a:rPr lang="ru-RU" sz="2400" i="0" dirty="0">
                          <a:effectLst/>
                          <a:latin typeface="Times New Roman"/>
                          <a:ea typeface="Calibri"/>
                          <a:cs typeface="Times New Roman"/>
                        </a:rPr>
                        <a:t>Лилия Ивановна</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412</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+7 856 302-09-07</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1688">
                <a:tc>
                  <a:txBody>
                    <a:bodyPr/>
                    <a:lstStyle/>
                    <a:p>
                      <a:pPr marL="0" marR="0" lvl="0" indent="0" algn="l" defTabSz="821531" rtl="0" eaLnBrk="1" fontAlgn="auto" latinLnBrk="0" hangingPunct="1">
                        <a:lnSpc>
                          <a:spcPct val="100000"/>
                        </a:lnSpc>
                        <a:spcBef>
                          <a:spcPts val="0"/>
                        </a:spcBef>
                        <a:spcAft>
                          <a:spcPts val="0"/>
                        </a:spcAft>
                        <a:buClrTx/>
                        <a:buSzTx/>
                        <a:buFontTx/>
                        <a:buNone/>
                        <a:tabLst/>
                        <a:defRPr/>
                      </a:pPr>
                      <a:r>
                        <a:rPr lang="ru-RU" sz="2400" b="0" dirty="0">
                          <a:effectLst/>
                          <a:latin typeface="Times New Roman"/>
                          <a:ea typeface="Calibri"/>
                          <a:cs typeface="Times New Roman"/>
                        </a:rPr>
                        <a:t>38.03.06 Торговое дело;</a:t>
                      </a:r>
                      <a:endParaRPr lang="ru-RU" sz="2400" dirty="0">
                        <a:effectLst/>
                        <a:latin typeface="Times New Roman"/>
                        <a:ea typeface="Calibri"/>
                        <a:cs typeface="Times New Roman"/>
                      </a:endParaRPr>
                    </a:p>
                    <a:p>
                      <a:pPr algn="l">
                        <a:spcAft>
                          <a:spcPts val="0"/>
                        </a:spcAft>
                      </a:pPr>
                      <a:r>
                        <a:rPr lang="ru-RU" sz="2400" b="0" dirty="0">
                          <a:effectLst/>
                          <a:latin typeface="Times New Roman"/>
                          <a:ea typeface="Calibri"/>
                          <a:cs typeface="Times New Roman"/>
                        </a:rPr>
                        <a:t>38.05.02 Таможенное дело</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Коммерция </a:t>
                      </a:r>
                    </a:p>
                    <a:p>
                      <a:pPr algn="ctr">
                        <a:spcAft>
                          <a:spcPts val="0"/>
                        </a:spcAft>
                      </a:pPr>
                      <a:r>
                        <a:rPr lang="ru-RU" sz="2400" dirty="0">
                          <a:effectLst/>
                          <a:latin typeface="Times New Roman"/>
                          <a:ea typeface="Calibri"/>
                          <a:cs typeface="Times New Roman"/>
                        </a:rPr>
                        <a:t>и таможенное дело</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err="1">
                          <a:effectLst/>
                          <a:latin typeface="Times New Roman"/>
                          <a:ea typeface="Calibri"/>
                          <a:cs typeface="Times New Roman"/>
                        </a:rPr>
                        <a:t>Головинов</a:t>
                      </a:r>
                      <a:r>
                        <a:rPr lang="ru-RU" sz="2400" i="0" dirty="0">
                          <a:effectLst/>
                          <a:latin typeface="Times New Roman"/>
                          <a:ea typeface="Calibri"/>
                          <a:cs typeface="Times New Roman"/>
                        </a:rPr>
                        <a:t> </a:t>
                      </a:r>
                    </a:p>
                    <a:p>
                      <a:pPr algn="ctr">
                        <a:spcAft>
                          <a:spcPts val="0"/>
                        </a:spcAft>
                      </a:pPr>
                      <a:r>
                        <a:rPr lang="ru-RU" sz="2400" i="0" dirty="0">
                          <a:effectLst/>
                          <a:latin typeface="Times New Roman"/>
                          <a:ea typeface="Calibri"/>
                          <a:cs typeface="Times New Roman"/>
                        </a:rPr>
                        <a:t>Олег Николаевич</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a:effectLst/>
                          <a:latin typeface="Times New Roman"/>
                          <a:ea typeface="Calibri"/>
                          <a:cs typeface="Times New Roman"/>
                        </a:rPr>
                        <a:t>508</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+7 856 302-09-08</a:t>
                      </a:r>
                    </a:p>
                    <a:p>
                      <a:pPr algn="ctr">
                        <a:spcAft>
                          <a:spcPts val="0"/>
                        </a:spcAft>
                      </a:pPr>
                      <a:r>
                        <a:rPr lang="ru-RU" sz="2400" dirty="0">
                          <a:effectLst/>
                          <a:latin typeface="Times New Roman"/>
                          <a:ea typeface="Calibri"/>
                          <a:cs typeface="Times New Roman"/>
                        </a:rPr>
                        <a:t> </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3377">
                <a:tc>
                  <a:txBody>
                    <a:bodyPr/>
                    <a:lstStyle/>
                    <a:p>
                      <a:pPr algn="l">
                        <a:spcAft>
                          <a:spcPts val="0"/>
                        </a:spcAft>
                      </a:pPr>
                      <a:r>
                        <a:rPr lang="ru-RU" sz="2400" b="0" dirty="0">
                          <a:effectLst/>
                          <a:latin typeface="Times New Roman"/>
                          <a:ea typeface="Calibri"/>
                          <a:cs typeface="Times New Roman"/>
                        </a:rPr>
                        <a:t>38.03.05 </a:t>
                      </a:r>
                      <a:r>
                        <a:rPr lang="ru-RU" sz="2400" dirty="0">
                          <a:effectLst/>
                          <a:latin typeface="Times New Roman"/>
                          <a:ea typeface="Calibri"/>
                          <a:cs typeface="Times New Roman"/>
                        </a:rPr>
                        <a:t>Бизнес-информатика (Профиль: </a:t>
                      </a:r>
                      <a:r>
                        <a:rPr lang="ru-RU" sz="2400" b="0" i="0" u="none" strike="noStrike" cap="none" spc="0" baseline="0" dirty="0">
                          <a:solidFill>
                            <a:schemeClr val="tx1"/>
                          </a:solidFill>
                          <a:effectLst/>
                          <a:uFillTx/>
                          <a:latin typeface="Times New Roman"/>
                          <a:ea typeface="Calibri"/>
                          <a:cs typeface="Times New Roman"/>
                          <a:sym typeface="Helvetica Neue"/>
                        </a:rPr>
                        <a:t>Аналитика и управление данными);</a:t>
                      </a:r>
                    </a:p>
                    <a:p>
                      <a:pPr algn="l">
                        <a:spcAft>
                          <a:spcPts val="0"/>
                        </a:spcAft>
                      </a:pPr>
                      <a:r>
                        <a:rPr lang="ru-RU" sz="2400" b="0" dirty="0">
                          <a:effectLst/>
                          <a:latin typeface="Times New Roman"/>
                          <a:ea typeface="Calibri"/>
                          <a:cs typeface="Times New Roman"/>
                        </a:rPr>
                        <a:t>38.03.01 </a:t>
                      </a:r>
                      <a:r>
                        <a:rPr lang="ru-RU" sz="2400" dirty="0">
                          <a:effectLst/>
                          <a:latin typeface="Times New Roman"/>
                          <a:ea typeface="Calibri"/>
                          <a:cs typeface="Times New Roman"/>
                        </a:rPr>
                        <a:t>Экономика (Профиль: математические методы в экономике)</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Бизнес-информатика</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i="0" dirty="0" err="1">
                          <a:effectLst/>
                          <a:latin typeface="Times New Roman"/>
                          <a:ea typeface="Calibri"/>
                          <a:cs typeface="Times New Roman"/>
                        </a:rPr>
                        <a:t>Загорная</a:t>
                      </a:r>
                      <a:r>
                        <a:rPr lang="ru-RU" sz="2400" i="0" dirty="0">
                          <a:effectLst/>
                          <a:latin typeface="Times New Roman"/>
                          <a:ea typeface="Calibri"/>
                          <a:cs typeface="Times New Roman"/>
                        </a:rPr>
                        <a:t> </a:t>
                      </a:r>
                    </a:p>
                    <a:p>
                      <a:pPr algn="ctr">
                        <a:spcAft>
                          <a:spcPts val="0"/>
                        </a:spcAft>
                      </a:pPr>
                      <a:r>
                        <a:rPr lang="ru-RU" sz="2400" i="0" dirty="0">
                          <a:effectLst/>
                          <a:latin typeface="Times New Roman"/>
                          <a:ea typeface="Calibri"/>
                          <a:cs typeface="Times New Roman"/>
                        </a:rPr>
                        <a:t>Татьяна Олеговна</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520</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dirty="0">
                          <a:effectLst/>
                          <a:latin typeface="Times New Roman"/>
                          <a:ea typeface="Calibri"/>
                          <a:cs typeface="Times New Roman"/>
                        </a:rPr>
                        <a:t>+7 856 302-92-44</a:t>
                      </a:r>
                    </a:p>
                  </a:txBody>
                  <a:tcPr marL="26967" marR="2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p:cNvSpPr/>
          <p:nvPr/>
        </p:nvSpPr>
        <p:spPr>
          <a:xfrm>
            <a:off x="8043643" y="0"/>
            <a:ext cx="16340357" cy="13716001"/>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4" name="Прямоугольник"/>
          <p:cNvSpPr/>
          <p:nvPr/>
        </p:nvSpPr>
        <p:spPr>
          <a:xfrm>
            <a:off x="1914674" y="2109390"/>
            <a:ext cx="12617153" cy="9497220"/>
          </a:xfrm>
          <a:prstGeom prst="rect">
            <a:avLst/>
          </a:prstGeom>
          <a:solidFill>
            <a:srgbClr val="FAEDCD"/>
          </a:solidFill>
          <a:ln w="12700">
            <a:miter lim="400000"/>
          </a:ln>
        </p:spPr>
        <p:txBody>
          <a:bodyPr lIns="71437" tIns="71437" rIns="71437" bIns="71437" anchor="ctr"/>
          <a:lstStyle/>
          <a:p>
            <a:endParaRPr lang="ru-RU" sz="1400" b="1" dirty="0"/>
          </a:p>
          <a:p>
            <a:endParaRPr lang="ru-RU" sz="1400" b="1" dirty="0"/>
          </a:p>
          <a:p>
            <a:pPr algn="just">
              <a:spcBef>
                <a:spcPts val="0"/>
              </a:spcBef>
            </a:pPr>
            <a:r>
              <a:rPr lang="ru-RU" sz="4000" b="1" dirty="0">
                <a:latin typeface="Times New Roman" panose="02020603050405020304" pitchFamily="18" charset="0"/>
                <a:cs typeface="Times New Roman" panose="02020603050405020304" pitchFamily="18" charset="0"/>
              </a:rPr>
              <a:t>Деканат</a:t>
            </a:r>
            <a:r>
              <a:rPr lang="ru-RU" sz="4000" dirty="0">
                <a:latin typeface="Times New Roman" panose="02020603050405020304" pitchFamily="18" charset="0"/>
                <a:cs typeface="Times New Roman" panose="02020603050405020304" pitchFamily="18" charset="0"/>
              </a:rPr>
              <a:t> - это структурное подразделение факультета, которое организует учебный процесс студентов</a:t>
            </a:r>
          </a:p>
          <a:p>
            <a:pPr>
              <a:spcBef>
                <a:spcPts val="0"/>
              </a:spcBef>
            </a:pPr>
            <a:endParaRPr lang="en-US" sz="4000" dirty="0">
              <a:latin typeface="Times New Roman" panose="02020603050405020304" pitchFamily="18" charset="0"/>
              <a:cs typeface="Times New Roman" panose="02020603050405020304" pitchFamily="18" charset="0"/>
            </a:endParaRPr>
          </a:p>
          <a:p>
            <a:pPr>
              <a:spcBef>
                <a:spcPts val="0"/>
              </a:spcBef>
            </a:pPr>
            <a:r>
              <a:rPr lang="ru-RU" sz="4000" dirty="0">
                <a:solidFill>
                  <a:schemeClr val="accent1">
                    <a:lumMod val="50000"/>
                  </a:schemeClr>
                </a:solidFill>
                <a:latin typeface="Times New Roman" panose="02020603050405020304" pitchFamily="18" charset="0"/>
                <a:cs typeface="Times New Roman" panose="02020603050405020304" pitchFamily="18" charset="0"/>
              </a:rPr>
              <a:t>Кабинет 211; </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a:spcBef>
                <a:spcPts val="0"/>
              </a:spcBef>
            </a:pPr>
            <a:r>
              <a:rPr lang="ru-RU" sz="4000" dirty="0">
                <a:solidFill>
                  <a:schemeClr val="accent1">
                    <a:lumMod val="50000"/>
                  </a:schemeClr>
                </a:solidFill>
                <a:latin typeface="Times New Roman" panose="02020603050405020304" pitchFamily="18" charset="0"/>
                <a:cs typeface="Times New Roman" panose="02020603050405020304" pitchFamily="18" charset="0"/>
              </a:rPr>
              <a:t>тел. +7 856 302 09 02; </a:t>
            </a: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a:spcBef>
                <a:spcPts val="0"/>
              </a:spcBef>
            </a:pPr>
            <a:r>
              <a:rPr lang="en-US" sz="4000" dirty="0">
                <a:solidFill>
                  <a:schemeClr val="accent1">
                    <a:lumMod val="50000"/>
                  </a:schemeClr>
                </a:solidFill>
                <a:latin typeface="Times New Roman" panose="02020603050405020304" pitchFamily="18" charset="0"/>
                <a:cs typeface="Times New Roman" panose="02020603050405020304" pitchFamily="18" charset="0"/>
              </a:rPr>
              <a:t>dekanat.ufin@mail.ru</a:t>
            </a:r>
            <a:endParaRPr lang="ru-RU" sz="4000" dirty="0">
              <a:solidFill>
                <a:schemeClr val="accent1">
                  <a:lumMod val="50000"/>
                </a:schemeClr>
              </a:solidFill>
              <a:latin typeface="Times New Roman" panose="02020603050405020304" pitchFamily="18" charset="0"/>
              <a:cs typeface="Times New Roman" panose="02020603050405020304" pitchFamily="18" charset="0"/>
            </a:endParaRPr>
          </a:p>
          <a:p>
            <a:pPr>
              <a:spcBef>
                <a:spcPts val="0"/>
              </a:spcBef>
            </a:pPr>
            <a:endParaRPr lang="en-US" sz="4000" dirty="0">
              <a:solidFill>
                <a:schemeClr val="accent1">
                  <a:lumMod val="50000"/>
                </a:schemeClr>
              </a:solidFill>
              <a:latin typeface="Times New Roman" panose="02020603050405020304" pitchFamily="18" charset="0"/>
              <a:cs typeface="Times New Roman" panose="02020603050405020304" pitchFamily="18" charset="0"/>
            </a:endParaRPr>
          </a:p>
          <a:p>
            <a:pPr>
              <a:spcBef>
                <a:spcPts val="0"/>
              </a:spcBef>
            </a:pPr>
            <a:r>
              <a:rPr lang="ru-RU" sz="4000" dirty="0">
                <a:latin typeface="Times New Roman" panose="02020603050405020304" pitchFamily="18" charset="0"/>
                <a:cs typeface="Times New Roman" panose="02020603050405020304" pitchFamily="18" charset="0"/>
              </a:rPr>
              <a:t>Специалисты по учебно-методической работе деканата:</a:t>
            </a:r>
          </a:p>
          <a:p>
            <a:pPr>
              <a:spcBef>
                <a:spcPts val="0"/>
              </a:spcBef>
            </a:pPr>
            <a:r>
              <a:rPr lang="ru-RU" sz="4000" b="1" dirty="0">
                <a:latin typeface="Times New Roman" panose="02020603050405020304" pitchFamily="18" charset="0"/>
                <a:cs typeface="Times New Roman" panose="02020603050405020304" pitchFamily="18" charset="0"/>
              </a:rPr>
              <a:t>Литке Алина Вадимовна </a:t>
            </a:r>
          </a:p>
          <a:p>
            <a:pPr>
              <a:spcBef>
                <a:spcPts val="0"/>
              </a:spcBef>
            </a:pPr>
            <a:r>
              <a:rPr lang="ru-RU" sz="4000" b="1" dirty="0">
                <a:latin typeface="Times New Roman" panose="02020603050405020304" pitchFamily="18" charset="0"/>
                <a:cs typeface="Times New Roman" panose="02020603050405020304" pitchFamily="18" charset="0"/>
              </a:rPr>
              <a:t>Антонюк Юлия Игоревна</a:t>
            </a:r>
            <a:endParaRPr lang="en-US" sz="4000" b="1" dirty="0">
              <a:latin typeface="Times New Roman" panose="02020603050405020304" pitchFamily="18" charset="0"/>
              <a:cs typeface="Times New Roman" panose="02020603050405020304" pitchFamily="18" charset="0"/>
            </a:endParaRPr>
          </a:p>
        </p:txBody>
      </p:sp>
      <p:sp>
        <p:nvSpPr>
          <p:cNvPr id="45" name="Прямоугольник"/>
          <p:cNvSpPr/>
          <p:nvPr/>
        </p:nvSpPr>
        <p:spPr>
          <a:xfrm>
            <a:off x="1914674" y="2109390"/>
            <a:ext cx="12617153" cy="2323845"/>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7" name="learn the basics"/>
          <p:cNvSpPr txBox="1"/>
          <p:nvPr/>
        </p:nvSpPr>
        <p:spPr>
          <a:xfrm>
            <a:off x="1914674" y="2214293"/>
            <a:ext cx="12437547" cy="2114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6400" cap="all" spc="639">
                <a:solidFill>
                  <a:srgbClr val="FAEDCD"/>
                </a:solidFill>
                <a:latin typeface="Athelas Regular"/>
                <a:ea typeface="Athelas Regular"/>
                <a:cs typeface="Athelas Regular"/>
                <a:sym typeface="Athelas Regular"/>
              </a:defRPr>
            </a:lvl1pPr>
          </a:lstStyle>
          <a:p>
            <a:r>
              <a:rPr lang="ru-RU" dirty="0">
                <a:solidFill>
                  <a:schemeClr val="bg1"/>
                </a:solidFill>
                <a:latin typeface="Times New Roman" panose="02020603050405020304" pitchFamily="18" charset="0"/>
                <a:cs typeface="Times New Roman" panose="02020603050405020304" pitchFamily="18" charset="0"/>
              </a:rPr>
              <a:t>Информация о работе деканата</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3177" y="2853928"/>
            <a:ext cx="8203474" cy="8752682"/>
          </a:xfrm>
          <a:prstGeom prst="rect">
            <a:avLst/>
          </a:prstGeom>
        </p:spPr>
      </p:pic>
      <p:sp>
        <p:nvSpPr>
          <p:cNvPr id="4" name="Прямоугольник 3">
            <a:extLst>
              <a:ext uri="{FF2B5EF4-FFF2-40B4-BE49-F238E27FC236}">
                <a16:creationId xmlns:a16="http://schemas.microsoft.com/office/drawing/2014/main" id="{C1105177-28BE-EBB7-AC12-01DD081EAA64}"/>
              </a:ext>
            </a:extLst>
          </p:cNvPr>
          <p:cNvSpPr/>
          <p:nvPr/>
        </p:nvSpPr>
        <p:spPr>
          <a:xfrm>
            <a:off x="15623177" y="10336944"/>
            <a:ext cx="8203474" cy="636712"/>
          </a:xfrm>
          <a:prstGeom prst="rect">
            <a:avLst/>
          </a:prstGeom>
          <a:solidFill>
            <a:srgbClr val="D1EB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3200" b="0" i="0" u="none" strike="noStrike" cap="none" spc="0" normalizeH="0" baseline="0" dirty="0">
                <a:ln>
                  <a:noFill/>
                </a:ln>
                <a:solidFill>
                  <a:schemeClr val="accent1">
                    <a:lumMod val="50000"/>
                  </a:schemeClr>
                </a:solidFill>
                <a:effectLst/>
                <a:uFillTx/>
                <a:latin typeface="Times New Roman" panose="02020603050405020304" pitchFamily="18" charset="0"/>
                <a:ea typeface="Helvetica Neue Medium"/>
                <a:cs typeface="Times New Roman" panose="02020603050405020304" pitchFamily="18" charset="0"/>
                <a:sym typeface="Helvetica Neue Medium"/>
              </a:rPr>
              <a:t>Донецкий государственный университет</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ямоугольник"/>
          <p:cNvSpPr/>
          <p:nvPr/>
        </p:nvSpPr>
        <p:spPr>
          <a:xfrm>
            <a:off x="0" y="0"/>
            <a:ext cx="9017000" cy="13716000"/>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BF5EE"/>
                </a:solidFill>
                <a:latin typeface="Helvetica Neue Medium"/>
                <a:ea typeface="Helvetica Neue Medium"/>
                <a:cs typeface="Helvetica Neue Medium"/>
                <a:sym typeface="Helvetica Neue Medium"/>
              </a:defRPr>
            </a:pPr>
            <a:endParaRPr/>
          </a:p>
        </p:txBody>
      </p:sp>
      <p:sp>
        <p:nvSpPr>
          <p:cNvPr id="35" name="we are at the height of technology"/>
          <p:cNvSpPr txBox="1"/>
          <p:nvPr/>
        </p:nvSpPr>
        <p:spPr>
          <a:xfrm>
            <a:off x="9017000" y="1249499"/>
            <a:ext cx="15359023" cy="2606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7000" cap="all" spc="350">
                <a:solidFill>
                  <a:srgbClr val="774418"/>
                </a:solidFill>
                <a:latin typeface="Athelas Regular"/>
                <a:ea typeface="Athelas Regular"/>
                <a:cs typeface="Athelas Regular"/>
                <a:sym typeface="Athelas Regular"/>
              </a:defRPr>
            </a:lvl1pPr>
          </a:lstStyle>
          <a:p>
            <a:r>
              <a:rPr lang="ru-RU" dirty="0">
                <a:latin typeface="Times New Roman" panose="02020603050405020304" pitchFamily="18" charset="0"/>
                <a:cs typeface="Times New Roman" panose="02020603050405020304" pitchFamily="18" charset="0"/>
              </a:rPr>
              <a:t>Каждый студент </a:t>
            </a:r>
            <a:endParaRPr lang="en-US" dirty="0">
              <a:latin typeface="Times New Roman" panose="02020603050405020304" pitchFamily="18" charset="0"/>
              <a:cs typeface="Times New Roman" panose="02020603050405020304" pitchFamily="18" charset="0"/>
            </a:endParaRPr>
          </a:p>
          <a:p>
            <a:pPr>
              <a:spcBef>
                <a:spcPts val="2400"/>
              </a:spcBef>
            </a:pPr>
            <a:r>
              <a:rPr lang="ru-RU" dirty="0">
                <a:latin typeface="Times New Roman" panose="02020603050405020304" pitchFamily="18" charset="0"/>
                <a:cs typeface="Times New Roman" panose="02020603050405020304" pitchFamily="18" charset="0"/>
              </a:rPr>
              <a:t>будет обеспечен</a:t>
            </a:r>
            <a:endParaRPr dirty="0">
              <a:latin typeface="Times New Roman" panose="02020603050405020304" pitchFamily="18" charset="0"/>
              <a:cs typeface="Times New Roman" panose="02020603050405020304" pitchFamily="18" charset="0"/>
            </a:endParaRPr>
          </a:p>
        </p:txBody>
      </p:sp>
      <p:sp>
        <p:nvSpPr>
          <p:cNvPr id="36"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9795213" y="6495414"/>
            <a:ext cx="12254890" cy="258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3000" baseline="66666">
                <a:solidFill>
                  <a:srgbClr val="774418"/>
                </a:solidFill>
                <a:latin typeface="Gill Sans"/>
                <a:ea typeface="Gill Sans"/>
                <a:cs typeface="Gill Sans"/>
                <a:sym typeface="Gill Sans"/>
              </a:defRPr>
            </a:lvl1pPr>
          </a:lstStyle>
          <a:p>
            <a:pPr marL="359410" indent="-179705" algn="just"/>
            <a:r>
              <a:rPr lang="ru-RU" sz="6600" dirty="0">
                <a:latin typeface="Times New Roman"/>
                <a:ea typeface="Times New Roman"/>
              </a:rPr>
              <a:t>		В случае возникновения необходимости получения </a:t>
            </a:r>
            <a:r>
              <a:rPr lang="ru-RU" sz="6600" b="1" dirty="0">
                <a:latin typeface="Times New Roman"/>
                <a:ea typeface="Times New Roman"/>
              </a:rPr>
              <a:t>справки с места обучения</a:t>
            </a:r>
            <a:r>
              <a:rPr lang="ru-RU" sz="6600" dirty="0">
                <a:latin typeface="Times New Roman"/>
                <a:ea typeface="Times New Roman"/>
              </a:rPr>
              <a:t> вам нужно обратиться в деканат. Забирать справки можно только </a:t>
            </a:r>
            <a:r>
              <a:rPr lang="ru-RU" sz="6600" b="1" dirty="0">
                <a:latin typeface="Times New Roman"/>
                <a:ea typeface="Times New Roman"/>
              </a:rPr>
              <a:t>ЛИЧНО (в деканате ).</a:t>
            </a:r>
            <a:endParaRPr lang="ru-RU" sz="6600" dirty="0">
              <a:latin typeface="Times New Roman"/>
              <a:ea typeface="Times New Roman"/>
            </a:endParaRPr>
          </a:p>
        </p:txBody>
      </p:sp>
      <p:sp>
        <p:nvSpPr>
          <p:cNvPr id="37" name="live your dream."/>
          <p:cNvSpPr txBox="1"/>
          <p:nvPr/>
        </p:nvSpPr>
        <p:spPr>
          <a:xfrm>
            <a:off x="9017000" y="4064043"/>
            <a:ext cx="15359023" cy="1698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4800" i="1" cap="all" spc="479">
                <a:solidFill>
                  <a:srgbClr val="774418"/>
                </a:solidFill>
                <a:latin typeface="Gill Sans Light"/>
                <a:ea typeface="Gill Sans Light"/>
                <a:cs typeface="Gill Sans Light"/>
                <a:sym typeface="Gill Sans Light"/>
              </a:defRPr>
            </a:lvl1pPr>
          </a:lstStyle>
          <a:p>
            <a:pPr marL="685800" indent="-685800">
              <a:spcBef>
                <a:spcPts val="600"/>
              </a:spcBef>
              <a:buFontTx/>
              <a:buChar char="-"/>
            </a:pPr>
            <a:r>
              <a:rPr lang="ru-RU" dirty="0">
                <a:latin typeface="Times New Roman" panose="02020603050405020304" pitchFamily="18" charset="0"/>
                <a:cs typeface="Times New Roman" panose="02020603050405020304" pitchFamily="18" charset="0"/>
              </a:rPr>
              <a:t>Студенческим билетом</a:t>
            </a:r>
          </a:p>
          <a:p>
            <a:pPr marL="685800" indent="-685800">
              <a:spcBef>
                <a:spcPts val="600"/>
              </a:spcBef>
              <a:buFontTx/>
              <a:buChar char="-"/>
            </a:pPr>
            <a:r>
              <a:rPr lang="ru-RU" dirty="0">
                <a:latin typeface="Times New Roman" panose="02020603050405020304" pitchFamily="18" charset="0"/>
                <a:cs typeface="Times New Roman" panose="02020603050405020304" pitchFamily="18" charset="0"/>
              </a:rPr>
              <a:t>Зачетной книжкой</a:t>
            </a:r>
            <a:endParaRPr dirty="0">
              <a:latin typeface="Times New Roman" panose="02020603050405020304" pitchFamily="18" charset="0"/>
              <a:cs typeface="Times New Roman" panose="02020603050405020304" pitchFamily="18" charset="0"/>
            </a:endParaRPr>
          </a:p>
        </p:txBody>
      </p:sp>
      <p:sp>
        <p:nvSpPr>
          <p:cNvPr id="3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2120427" y="9285058"/>
            <a:ext cx="11399004" cy="25818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3000" baseline="66666">
                <a:solidFill>
                  <a:srgbClr val="774418"/>
                </a:solidFill>
                <a:latin typeface="Gill Sans"/>
                <a:ea typeface="Gill Sans"/>
                <a:cs typeface="Gill Sans"/>
                <a:sym typeface="Gill Sans"/>
              </a:defRPr>
            </a:lvl1pPr>
          </a:lstStyle>
          <a:p>
            <a:pPr marL="359410" indent="-179705" algn="just"/>
            <a:r>
              <a:rPr lang="ru-RU" sz="6600" dirty="0">
                <a:latin typeface="Times New Roman"/>
                <a:ea typeface="Times New Roman"/>
              </a:rPr>
              <a:t>		Для каждого студента будет подготовлена справка для предоставления в школу, получить можно с 01.09.2023г. с 9.00 до 12.00 в деканате (211 кабинет)</a:t>
            </a:r>
          </a:p>
        </p:txBody>
      </p:sp>
      <p:sp>
        <p:nvSpPr>
          <p:cNvPr id="39" name="Прямоугольник"/>
          <p:cNvSpPr/>
          <p:nvPr/>
        </p:nvSpPr>
        <p:spPr>
          <a:xfrm>
            <a:off x="-1" y="10911681"/>
            <a:ext cx="8064501" cy="1270001"/>
          </a:xfrm>
          <a:prstGeom prst="rect">
            <a:avLst/>
          </a:prstGeom>
          <a:solidFill>
            <a:srgbClr val="F7EBDE"/>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0" name="Title name"/>
          <p:cNvSpPr txBox="1"/>
          <p:nvPr/>
        </p:nvSpPr>
        <p:spPr>
          <a:xfrm>
            <a:off x="1297007" y="11120604"/>
            <a:ext cx="6422986" cy="852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4600" i="1" cap="all" spc="230">
                <a:solidFill>
                  <a:srgbClr val="774418"/>
                </a:solidFill>
                <a:latin typeface="Athelas Regular"/>
                <a:ea typeface="Athelas Regular"/>
                <a:cs typeface="Athelas Regular"/>
                <a:sym typeface="Athelas Regular"/>
              </a:defRPr>
            </a:lvl1pPr>
          </a:lstStyle>
          <a:p>
            <a:r>
              <a:rPr lang="ru-RU" dirty="0"/>
              <a:t>Важно!!!</a:t>
            </a:r>
            <a:endParaRPr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897" y="3063727"/>
            <a:ext cx="6910096" cy="7113808"/>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C29D"/>
        </a:solidFill>
        <a:effectLst/>
      </p:bgPr>
    </p:bg>
    <p:spTree>
      <p:nvGrpSpPr>
        <p:cNvPr id="1" name=""/>
        <p:cNvGrpSpPr/>
        <p:nvPr/>
      </p:nvGrpSpPr>
      <p:grpSpPr>
        <a:xfrm>
          <a:off x="0" y="0"/>
          <a:ext cx="0" cy="0"/>
          <a:chOff x="0" y="0"/>
          <a:chExt cx="0" cy="0"/>
        </a:xfrm>
      </p:grpSpPr>
      <p:pic>
        <p:nvPicPr>
          <p:cNvPr id="117" name="Линия Фигура" descr="Линия Фигура"/>
          <p:cNvPicPr>
            <a:picLocks/>
          </p:cNvPicPr>
          <p:nvPr/>
        </p:nvPicPr>
        <p:blipFill>
          <a:blip r:embed="rId2"/>
          <a:stretch>
            <a:fillRect/>
          </a:stretch>
        </p:blipFill>
        <p:spPr>
          <a:xfrm rot="16200000">
            <a:off x="5702918" y="550830"/>
            <a:ext cx="3880841" cy="3948681"/>
          </a:xfrm>
          <a:prstGeom prst="rect">
            <a:avLst/>
          </a:prstGeom>
        </p:spPr>
      </p:pic>
      <p:pic>
        <p:nvPicPr>
          <p:cNvPr id="119" name="Линия Линия" descr="Линия Линия"/>
          <p:cNvPicPr>
            <a:picLocks/>
          </p:cNvPicPr>
          <p:nvPr/>
        </p:nvPicPr>
        <p:blipFill>
          <a:blip r:embed="rId3"/>
          <a:stretch>
            <a:fillRect/>
          </a:stretch>
        </p:blipFill>
        <p:spPr>
          <a:xfrm rot="11903958">
            <a:off x="9609211" y="2785355"/>
            <a:ext cx="4140657" cy="876631"/>
          </a:xfrm>
          <a:prstGeom prst="rect">
            <a:avLst/>
          </a:prstGeom>
        </p:spPr>
      </p:pic>
      <p:pic>
        <p:nvPicPr>
          <p:cNvPr id="121" name="Линия Фигура" descr="Линия Фигура"/>
          <p:cNvPicPr>
            <a:picLocks/>
          </p:cNvPicPr>
          <p:nvPr/>
        </p:nvPicPr>
        <p:blipFill>
          <a:blip r:embed="rId2"/>
          <a:stretch>
            <a:fillRect/>
          </a:stretch>
        </p:blipFill>
        <p:spPr>
          <a:xfrm rot="8285485">
            <a:off x="13874857" y="1925919"/>
            <a:ext cx="3880841" cy="3948681"/>
          </a:xfrm>
          <a:prstGeom prst="rect">
            <a:avLst/>
          </a:prstGeom>
        </p:spPr>
      </p:pic>
      <p:pic>
        <p:nvPicPr>
          <p:cNvPr id="123" name="Линия Фигура" descr="Линия Фигура"/>
          <p:cNvPicPr>
            <a:picLocks/>
          </p:cNvPicPr>
          <p:nvPr/>
        </p:nvPicPr>
        <p:blipFill>
          <a:blip r:embed="rId2"/>
          <a:stretch>
            <a:fillRect/>
          </a:stretch>
        </p:blipFill>
        <p:spPr>
          <a:xfrm rot="4539990">
            <a:off x="6468224" y="6187494"/>
            <a:ext cx="3880841" cy="3948681"/>
          </a:xfrm>
          <a:prstGeom prst="rect">
            <a:avLst/>
          </a:prstGeom>
        </p:spPr>
      </p:pic>
      <p:pic>
        <p:nvPicPr>
          <p:cNvPr id="125" name="Линия Линия" descr="Линия Линия"/>
          <p:cNvPicPr>
            <a:picLocks/>
          </p:cNvPicPr>
          <p:nvPr/>
        </p:nvPicPr>
        <p:blipFill>
          <a:blip r:embed="rId4"/>
          <a:stretch>
            <a:fillRect/>
          </a:stretch>
        </p:blipFill>
        <p:spPr>
          <a:xfrm rot="9419769">
            <a:off x="10127247" y="6091987"/>
            <a:ext cx="4891507" cy="881239"/>
          </a:xfrm>
          <a:prstGeom prst="rect">
            <a:avLst/>
          </a:prstGeom>
        </p:spPr>
      </p:pic>
      <p:pic>
        <p:nvPicPr>
          <p:cNvPr id="127" name="Линия Линия" descr="Линия Линия"/>
          <p:cNvPicPr>
            <a:picLocks/>
          </p:cNvPicPr>
          <p:nvPr/>
        </p:nvPicPr>
        <p:blipFill>
          <a:blip r:embed="rId3"/>
          <a:stretch>
            <a:fillRect/>
          </a:stretch>
        </p:blipFill>
        <p:spPr>
          <a:xfrm rot="11903958">
            <a:off x="10170371" y="9403227"/>
            <a:ext cx="4140657" cy="876630"/>
          </a:xfrm>
          <a:prstGeom prst="rect">
            <a:avLst/>
          </a:prstGeom>
        </p:spPr>
      </p:pic>
      <p:pic>
        <p:nvPicPr>
          <p:cNvPr id="129" name="Линия Фигура" descr="Линия Фигура"/>
          <p:cNvPicPr>
            <a:picLocks/>
          </p:cNvPicPr>
          <p:nvPr/>
        </p:nvPicPr>
        <p:blipFill>
          <a:blip r:embed="rId2"/>
          <a:stretch>
            <a:fillRect/>
          </a:stretch>
        </p:blipFill>
        <p:spPr>
          <a:xfrm rot="16673177">
            <a:off x="14324793" y="8375717"/>
            <a:ext cx="3880841" cy="3948682"/>
          </a:xfrm>
          <a:prstGeom prst="rect">
            <a:avLst/>
          </a:prstGeom>
        </p:spPr>
      </p:pic>
      <p:sp>
        <p:nvSpPr>
          <p:cNvPr id="131" name="Management"/>
          <p:cNvSpPr txBox="1"/>
          <p:nvPr/>
        </p:nvSpPr>
        <p:spPr>
          <a:xfrm>
            <a:off x="571891" y="9306933"/>
            <a:ext cx="6751831"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defRPr sz="4900" i="1" cap="all" spc="489">
                <a:solidFill>
                  <a:srgbClr val="BB6B28"/>
                </a:solidFill>
                <a:latin typeface="Gill Sans Light"/>
                <a:ea typeface="Gill Sans Light"/>
                <a:cs typeface="Gill Sans Light"/>
                <a:sym typeface="Gill Sans Light"/>
              </a:defRPr>
            </a:lvl1pPr>
          </a:lstStyle>
          <a:p>
            <a:r>
              <a:rPr lang="ru-RU" sz="4000" dirty="0">
                <a:latin typeface="Times New Roman"/>
                <a:ea typeface="Calibri"/>
              </a:rPr>
              <a:t>Выбрать старосту и заместителя старосты </a:t>
            </a:r>
            <a:endParaRPr sz="4000" dirty="0"/>
          </a:p>
        </p:txBody>
      </p:sp>
      <p:sp>
        <p:nvSpPr>
          <p:cNvPr id="132" name="Lorem ipsum dolor sit amet, consectetur adipiscing elit, sed do eiusmod tempor incididunt"/>
          <p:cNvSpPr txBox="1"/>
          <p:nvPr/>
        </p:nvSpPr>
        <p:spPr>
          <a:xfrm>
            <a:off x="611087" y="11668283"/>
            <a:ext cx="5269766"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a:lnSpc>
                <a:spcPct val="100000"/>
              </a:lnSpc>
              <a:spcBef>
                <a:spcPts val="0"/>
              </a:spcBef>
            </a:pPr>
            <a:r>
              <a:rPr lang="ru-RU" sz="5400" dirty="0">
                <a:latin typeface="Times New Roman"/>
                <a:ea typeface="Calibri"/>
              </a:rPr>
              <a:t>передать информацию куратору и специалисту деканата</a:t>
            </a:r>
            <a:endParaRPr sz="5400" dirty="0"/>
          </a:p>
        </p:txBody>
      </p:sp>
      <p:sp>
        <p:nvSpPr>
          <p:cNvPr id="133" name="Creative"/>
          <p:cNvSpPr txBox="1"/>
          <p:nvPr/>
        </p:nvSpPr>
        <p:spPr>
          <a:xfrm>
            <a:off x="18541393" y="10161690"/>
            <a:ext cx="7215743"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nSpc>
                <a:spcPct val="100000"/>
              </a:lnSpc>
              <a:defRPr sz="4900" i="1" cap="all" spc="489">
                <a:solidFill>
                  <a:srgbClr val="BB6B28"/>
                </a:solidFill>
                <a:latin typeface="Gill Sans Light"/>
                <a:ea typeface="Gill Sans Light"/>
                <a:cs typeface="Gill Sans Light"/>
                <a:sym typeface="Gill Sans Light"/>
              </a:defRPr>
            </a:lvl1pPr>
          </a:lstStyle>
          <a:p>
            <a:r>
              <a:rPr lang="ru-RU" sz="4800" dirty="0">
                <a:latin typeface="Times New Roman"/>
                <a:ea typeface="Calibri"/>
              </a:rPr>
              <a:t>Создать</a:t>
            </a:r>
            <a:endParaRPr sz="4800" dirty="0"/>
          </a:p>
        </p:txBody>
      </p:sp>
      <p:sp>
        <p:nvSpPr>
          <p:cNvPr id="134" name="Lorem ipsum dolor sit amet, consectetur adipiscing elit, sed do eiusmod tempor incididunt"/>
          <p:cNvSpPr txBox="1"/>
          <p:nvPr/>
        </p:nvSpPr>
        <p:spPr>
          <a:xfrm>
            <a:off x="18541393" y="11464753"/>
            <a:ext cx="5269766" cy="975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a:lnSpc>
                <a:spcPct val="150000"/>
              </a:lnSpc>
            </a:pPr>
            <a:r>
              <a:rPr lang="ru-RU" sz="5400" dirty="0">
                <a:latin typeface="Times New Roman"/>
                <a:ea typeface="Calibri"/>
              </a:rPr>
              <a:t>общую почту группы </a:t>
            </a:r>
            <a:endParaRPr sz="5400" dirty="0"/>
          </a:p>
        </p:txBody>
      </p:sp>
      <p:sp>
        <p:nvSpPr>
          <p:cNvPr id="135" name="Business"/>
          <p:cNvSpPr txBox="1"/>
          <p:nvPr/>
        </p:nvSpPr>
        <p:spPr>
          <a:xfrm>
            <a:off x="937658" y="3051349"/>
            <a:ext cx="7215742"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nSpc>
                <a:spcPct val="100000"/>
              </a:lnSpc>
              <a:defRPr sz="4900" i="1" cap="all" spc="489">
                <a:solidFill>
                  <a:srgbClr val="BB6B28"/>
                </a:solidFill>
                <a:latin typeface="Gill Sans Light"/>
                <a:ea typeface="Gill Sans Light"/>
                <a:cs typeface="Gill Sans Light"/>
                <a:sym typeface="Gill Sans Light"/>
              </a:defRPr>
            </a:lvl1pPr>
          </a:lstStyle>
          <a:p>
            <a:pPr>
              <a:spcBef>
                <a:spcPts val="0"/>
              </a:spcBef>
            </a:pPr>
            <a:r>
              <a:rPr lang="ru-RU" sz="4000" dirty="0">
                <a:latin typeface="Times New Roman"/>
                <a:ea typeface="Calibri"/>
              </a:rPr>
              <a:t>Вступить в беседы </a:t>
            </a:r>
            <a:endParaRPr sz="4000" dirty="0"/>
          </a:p>
        </p:txBody>
      </p:sp>
      <p:sp>
        <p:nvSpPr>
          <p:cNvPr id="136" name="Lorem ipsum dolor sit amet, consectetur adipiscing elit, sed do eiusmod tempor incididunt"/>
          <p:cNvSpPr txBox="1"/>
          <p:nvPr/>
        </p:nvSpPr>
        <p:spPr>
          <a:xfrm>
            <a:off x="937658" y="4805234"/>
            <a:ext cx="5269766" cy="629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a:lnSpc>
                <a:spcPct val="150000"/>
              </a:lnSpc>
            </a:pPr>
            <a:endParaRPr sz="3600" dirty="0"/>
          </a:p>
        </p:txBody>
      </p:sp>
      <p:sp>
        <p:nvSpPr>
          <p:cNvPr id="137" name="Investment"/>
          <p:cNvSpPr txBox="1"/>
          <p:nvPr/>
        </p:nvSpPr>
        <p:spPr>
          <a:xfrm>
            <a:off x="17449342" y="2024608"/>
            <a:ext cx="6743070"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nSpc>
                <a:spcPct val="100000"/>
              </a:lnSpc>
              <a:defRPr sz="4900" i="1" cap="all" spc="489">
                <a:solidFill>
                  <a:srgbClr val="BB6B28"/>
                </a:solidFill>
                <a:latin typeface="Gill Sans Light"/>
                <a:ea typeface="Gill Sans Light"/>
                <a:cs typeface="Gill Sans Light"/>
                <a:sym typeface="Gill Sans Light"/>
              </a:defRPr>
            </a:lvl1pPr>
          </a:lstStyle>
          <a:p>
            <a:r>
              <a:rPr lang="ru-RU" sz="4400" dirty="0">
                <a:latin typeface="Times New Roman"/>
                <a:ea typeface="Calibri"/>
              </a:rPr>
              <a:t>Выйти на связь </a:t>
            </a:r>
            <a:endParaRPr sz="4400" dirty="0"/>
          </a:p>
        </p:txBody>
      </p:sp>
      <p:sp>
        <p:nvSpPr>
          <p:cNvPr id="138" name="Lorem ipsum dolor sit amet, consectetur adipiscing elit, sed do eiusmod tempor incididunt"/>
          <p:cNvSpPr txBox="1"/>
          <p:nvPr/>
        </p:nvSpPr>
        <p:spPr>
          <a:xfrm>
            <a:off x="17449341" y="3793865"/>
            <a:ext cx="4924566" cy="1252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algn="just">
              <a:lnSpc>
                <a:spcPct val="100000"/>
              </a:lnSpc>
              <a:spcBef>
                <a:spcPts val="0"/>
              </a:spcBef>
            </a:pPr>
            <a:r>
              <a:rPr lang="ru-RU" sz="5400" dirty="0">
                <a:latin typeface="Times New Roman"/>
                <a:ea typeface="Calibri"/>
              </a:rPr>
              <a:t>со своим куратором и специалистом деканата</a:t>
            </a:r>
            <a:endParaRPr sz="5400" dirty="0"/>
          </a:p>
        </p:txBody>
      </p:sp>
      <p:pic>
        <p:nvPicPr>
          <p:cNvPr id="139" name="startup.png" descr="startup.png"/>
          <p:cNvPicPr>
            <a:picLocks noChangeAspect="1"/>
          </p:cNvPicPr>
          <p:nvPr/>
        </p:nvPicPr>
        <p:blipFill>
          <a:blip r:embed="rId5"/>
          <a:stretch>
            <a:fillRect/>
          </a:stretch>
        </p:blipFill>
        <p:spPr>
          <a:xfrm>
            <a:off x="7879869" y="7466508"/>
            <a:ext cx="1397001" cy="1397001"/>
          </a:xfrm>
          <a:prstGeom prst="rect">
            <a:avLst/>
          </a:prstGeom>
          <a:ln w="12700">
            <a:miter lim="400000"/>
          </a:ln>
        </p:spPr>
      </p:pic>
      <p:pic>
        <p:nvPicPr>
          <p:cNvPr id="140" name="analytics.png" descr="analytics.png"/>
          <p:cNvPicPr>
            <a:picLocks noChangeAspect="1"/>
          </p:cNvPicPr>
          <p:nvPr/>
        </p:nvPicPr>
        <p:blipFill>
          <a:blip r:embed="rId6"/>
          <a:stretch>
            <a:fillRect/>
          </a:stretch>
        </p:blipFill>
        <p:spPr>
          <a:xfrm>
            <a:off x="15372258" y="3383160"/>
            <a:ext cx="1397001" cy="1397001"/>
          </a:xfrm>
          <a:prstGeom prst="rect">
            <a:avLst/>
          </a:prstGeom>
          <a:ln w="12700">
            <a:miter lim="400000"/>
          </a:ln>
        </p:spPr>
      </p:pic>
      <p:pic>
        <p:nvPicPr>
          <p:cNvPr id="141" name="medal (1).png" descr="medal (1).png"/>
          <p:cNvPicPr>
            <a:picLocks noChangeAspect="1"/>
          </p:cNvPicPr>
          <p:nvPr/>
        </p:nvPicPr>
        <p:blipFill>
          <a:blip r:embed="rId7"/>
          <a:stretch>
            <a:fillRect/>
          </a:stretch>
        </p:blipFill>
        <p:spPr>
          <a:xfrm>
            <a:off x="15372258" y="9733826"/>
            <a:ext cx="1397001" cy="1397001"/>
          </a:xfrm>
          <a:prstGeom prst="rect">
            <a:avLst/>
          </a:prstGeom>
          <a:ln w="12700">
            <a:miter lim="400000"/>
          </a:ln>
        </p:spPr>
      </p:pic>
      <p:pic>
        <p:nvPicPr>
          <p:cNvPr id="142" name="wall-clock.png" descr="wall-clock.png"/>
          <p:cNvPicPr>
            <a:picLocks noChangeAspect="1"/>
          </p:cNvPicPr>
          <p:nvPr/>
        </p:nvPicPr>
        <p:blipFill>
          <a:blip r:embed="rId8"/>
          <a:stretch>
            <a:fillRect/>
          </a:stretch>
        </p:blipFill>
        <p:spPr>
          <a:xfrm>
            <a:off x="6756400" y="1826670"/>
            <a:ext cx="1397000" cy="1397001"/>
          </a:xfrm>
          <a:prstGeom prst="rect">
            <a:avLst/>
          </a:prstGeom>
          <a:ln w="12700">
            <a:miter lim="400000"/>
          </a:ln>
        </p:spPr>
      </p:pic>
      <p:sp>
        <p:nvSpPr>
          <p:cNvPr id="22" name="Lorem ipsum dolor sit amet, consectetur adipiscing elit, sed do eiusmod tempor incididunt"/>
          <p:cNvSpPr txBox="1"/>
          <p:nvPr/>
        </p:nvSpPr>
        <p:spPr>
          <a:xfrm>
            <a:off x="937658" y="4146871"/>
            <a:ext cx="5269766" cy="41330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lvl="0"/>
            <a:r>
              <a:rPr lang="ru-RU" sz="5400" dirty="0">
                <a:latin typeface="Times New Roman"/>
                <a:ea typeface="Times New Roman"/>
              </a:rPr>
              <a:t>по своим направлениям подготовки (профилям), для того, чтобы познакомиться с одногруппниками и своевременно получать необходимую информацию</a:t>
            </a:r>
          </a:p>
        </p:txBody>
      </p:sp>
      <p:sp>
        <p:nvSpPr>
          <p:cNvPr id="23" name="Change your life now"/>
          <p:cNvSpPr txBox="1"/>
          <p:nvPr/>
        </p:nvSpPr>
        <p:spPr>
          <a:xfrm>
            <a:off x="568714" y="67241"/>
            <a:ext cx="14149248" cy="1067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8000" cap="all" spc="400">
                <a:solidFill>
                  <a:srgbClr val="774418"/>
                </a:solidFill>
                <a:latin typeface="Athelas Regular"/>
                <a:ea typeface="Athelas Regular"/>
                <a:cs typeface="Athelas Regular"/>
                <a:sym typeface="Athelas Regular"/>
              </a:defRPr>
            </a:lvl1pPr>
          </a:lstStyle>
          <a:p>
            <a:r>
              <a:rPr lang="ru-RU" sz="6000" dirty="0"/>
              <a:t>Начало пути первокурсника</a:t>
            </a:r>
            <a:endParaRPr sz="6000" dirty="0"/>
          </a:p>
        </p:txBody>
      </p:sp>
      <p:sp>
        <p:nvSpPr>
          <p:cNvPr id="25" name="Lorem ipsum dolor sit amet, consectetur adipiscing elit, sed do eiusmod tempor incididunt"/>
          <p:cNvSpPr txBox="1"/>
          <p:nvPr/>
        </p:nvSpPr>
        <p:spPr>
          <a:xfrm>
            <a:off x="18541455" y="12163393"/>
            <a:ext cx="5269766"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300" baseline="86956">
                <a:solidFill>
                  <a:srgbClr val="BB6B28"/>
                </a:solidFill>
                <a:latin typeface="Gill Sans"/>
                <a:ea typeface="Gill Sans"/>
                <a:cs typeface="Gill Sans"/>
                <a:sym typeface="Gill Sans"/>
              </a:defRPr>
            </a:lvl1pPr>
          </a:lstStyle>
          <a:p>
            <a:pPr>
              <a:lnSpc>
                <a:spcPct val="100000"/>
              </a:lnSpc>
              <a:spcBef>
                <a:spcPts val="0"/>
              </a:spcBef>
            </a:pPr>
            <a:r>
              <a:rPr lang="ru-RU" sz="5400" dirty="0">
                <a:latin typeface="Times New Roman"/>
                <a:ea typeface="Calibri"/>
              </a:rPr>
              <a:t>передать информацию куратору и специалисту деканата</a:t>
            </a:r>
            <a:endParaRPr sz="54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Прямоугольник"/>
          <p:cNvSpPr/>
          <p:nvPr/>
        </p:nvSpPr>
        <p:spPr>
          <a:xfrm>
            <a:off x="-1" y="6858000"/>
            <a:ext cx="24384001" cy="6858000"/>
          </a:xfrm>
          <a:prstGeom prst="rect">
            <a:avLst/>
          </a:prstGeom>
          <a:solidFill>
            <a:srgbClr val="E7C39C"/>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93" name="Прямоугольник"/>
          <p:cNvSpPr/>
          <p:nvPr/>
        </p:nvSpPr>
        <p:spPr>
          <a:xfrm>
            <a:off x="1914672" y="2200830"/>
            <a:ext cx="20554653" cy="9497220"/>
          </a:xfrm>
          <a:prstGeom prst="rect">
            <a:avLst/>
          </a:prstGeom>
          <a:solidFill>
            <a:srgbClr val="FAEDCD"/>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94" name="Change your life now"/>
          <p:cNvSpPr txBox="1"/>
          <p:nvPr/>
        </p:nvSpPr>
        <p:spPr>
          <a:xfrm>
            <a:off x="3814353" y="2065673"/>
            <a:ext cx="16589829" cy="4299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8000" cap="all" spc="400">
                <a:solidFill>
                  <a:srgbClr val="774418"/>
                </a:solidFill>
                <a:latin typeface="Athelas Regular"/>
                <a:ea typeface="Athelas Regular"/>
                <a:cs typeface="Athelas Regular"/>
                <a:sym typeface="Athelas Regular"/>
              </a:defRPr>
            </a:lvl1pPr>
          </a:lstStyle>
          <a:p>
            <a:pPr marL="359410" indent="-179705" algn="just"/>
            <a:r>
              <a:rPr lang="ru-RU" sz="5400" dirty="0">
                <a:latin typeface="Times New Roman"/>
                <a:ea typeface="Times New Roman"/>
              </a:rPr>
              <a:t>	В связи </a:t>
            </a:r>
            <a:r>
              <a:rPr lang="ru-RU" sz="5400" b="1" dirty="0">
                <a:latin typeface="Times New Roman"/>
                <a:ea typeface="Times New Roman"/>
              </a:rPr>
              <a:t>с дистанционной формой </a:t>
            </a:r>
            <a:r>
              <a:rPr lang="ru-RU" sz="5400" dirty="0">
                <a:latin typeface="Times New Roman"/>
                <a:ea typeface="Times New Roman"/>
              </a:rPr>
              <a:t>обучения занятия будут проводиться в онлайн режиме. Задания будут высылаться на почту группы своевременно. </a:t>
            </a:r>
          </a:p>
        </p:txBody>
      </p:sp>
      <p:sp>
        <p:nvSpPr>
          <p:cNvPr id="95" name="Lorem ipsum dolor sit amet, consectetur adipiscing elit, sed do eiusmod tempor incididunt ut labore et dolore magna aliqua. Ut enim ad minim veniam."/>
          <p:cNvSpPr txBox="1"/>
          <p:nvPr/>
        </p:nvSpPr>
        <p:spPr>
          <a:xfrm>
            <a:off x="4477315" y="7016514"/>
            <a:ext cx="15429370" cy="162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3600" baseline="55555">
                <a:solidFill>
                  <a:srgbClr val="774418"/>
                </a:solidFill>
                <a:latin typeface="Gill Sans"/>
                <a:ea typeface="Gill Sans"/>
                <a:cs typeface="Gill Sans"/>
                <a:sym typeface="Gill Sans"/>
              </a:defRPr>
            </a:lvl1pPr>
          </a:lstStyle>
          <a:p>
            <a:pPr marL="359410" indent="-179705">
              <a:lnSpc>
                <a:spcPct val="100000"/>
              </a:lnSpc>
              <a:spcBef>
                <a:spcPts val="0"/>
              </a:spcBef>
            </a:pPr>
            <a:r>
              <a:rPr lang="ru-RU" sz="7200" dirty="0">
                <a:latin typeface="Times New Roman"/>
                <a:ea typeface="Times New Roman"/>
              </a:rPr>
              <a:t>- Необходимо внимательно читать задания</a:t>
            </a:r>
          </a:p>
          <a:p>
            <a:pPr marL="359410" indent="-179705">
              <a:lnSpc>
                <a:spcPct val="100000"/>
              </a:lnSpc>
              <a:spcBef>
                <a:spcPts val="0"/>
              </a:spcBef>
            </a:pPr>
            <a:r>
              <a:rPr lang="ru-RU" sz="7200" dirty="0">
                <a:latin typeface="Times New Roman"/>
                <a:ea typeface="Times New Roman"/>
              </a:rPr>
              <a:t>- высылать выполненные задания в установленный срок.</a:t>
            </a:r>
          </a:p>
        </p:txBody>
      </p:sp>
      <p:sp>
        <p:nvSpPr>
          <p:cNvPr id="8" name="Lorem ipsum dolor sit amet, consectetur adipiscing elit, sed do eiusmod tempor incididunt"/>
          <p:cNvSpPr txBox="1"/>
          <p:nvPr/>
        </p:nvSpPr>
        <p:spPr>
          <a:xfrm>
            <a:off x="2811453" y="9750862"/>
            <a:ext cx="4413806" cy="872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2700" baseline="74074">
                <a:solidFill>
                  <a:srgbClr val="774418"/>
                </a:solidFill>
                <a:latin typeface="Gill Sans"/>
                <a:ea typeface="Gill Sans"/>
                <a:cs typeface="Gill Sans"/>
                <a:sym typeface="Gill Sans"/>
              </a:defRPr>
            </a:lvl1pPr>
          </a:lstStyle>
          <a:p>
            <a:pPr>
              <a:lnSpc>
                <a:spcPct val="150000"/>
              </a:lnSpc>
            </a:pPr>
            <a:r>
              <a:rPr lang="ru-RU" sz="3600" baseline="0" dirty="0"/>
              <a:t> </a:t>
            </a:r>
            <a:endParaRPr sz="3600" dirty="0"/>
          </a:p>
        </p:txBody>
      </p:sp>
      <p:sp>
        <p:nvSpPr>
          <p:cNvPr id="9" name="Lorem ipsum dolor sit amet, consectetur adipiscing elit, sed do eiusmod tempor incididunt"/>
          <p:cNvSpPr txBox="1"/>
          <p:nvPr/>
        </p:nvSpPr>
        <p:spPr>
          <a:xfrm>
            <a:off x="2522531" y="9214460"/>
            <a:ext cx="7952341" cy="18062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2700" baseline="74074">
                <a:solidFill>
                  <a:srgbClr val="774418"/>
                </a:solidFill>
                <a:latin typeface="Gill Sans"/>
                <a:ea typeface="Gill Sans"/>
                <a:cs typeface="Gill Sans"/>
                <a:sym typeface="Gill Sans"/>
              </a:defRPr>
            </a:lvl1pPr>
          </a:lstStyle>
          <a:p>
            <a:pPr marL="359410" indent="-179705" algn="just"/>
            <a:r>
              <a:rPr lang="ru-RU" sz="6000" dirty="0">
                <a:latin typeface="Times New Roman"/>
                <a:ea typeface="Times New Roman"/>
              </a:rPr>
              <a:t>Ссылка на почты преподавателей  учетно-финансового факультета  https://donnu.ru/fin/studinfo</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50000">
              <a:schemeClr val="accent6">
                <a:lumMod val="40000"/>
                <a:lumOff val="60000"/>
              </a:schemeClr>
            </a:gs>
            <a:gs pos="100000">
              <a:schemeClr val="accent4">
                <a:lumMod val="60000"/>
                <a:lumOff val="40000"/>
              </a:schemeClr>
            </a:gs>
          </a:gsLst>
          <a:lin ang="5400000" scaled="0"/>
        </a:gradFill>
        <a:effectLst/>
      </p:bgPr>
    </p:bg>
    <p:spTree>
      <p:nvGrpSpPr>
        <p:cNvPr id="1" name=""/>
        <p:cNvGrpSpPr/>
        <p:nvPr/>
      </p:nvGrpSpPr>
      <p:grpSpPr>
        <a:xfrm>
          <a:off x="0" y="0"/>
          <a:ext cx="0" cy="0"/>
          <a:chOff x="0" y="0"/>
          <a:chExt cx="0" cy="0"/>
        </a:xfrm>
      </p:grpSpPr>
      <p:sp>
        <p:nvSpPr>
          <p:cNvPr id="53" name="change the world"/>
          <p:cNvSpPr txBox="1"/>
          <p:nvPr/>
        </p:nvSpPr>
        <p:spPr>
          <a:xfrm>
            <a:off x="1168833" y="1427229"/>
            <a:ext cx="12595980" cy="12214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nSpc>
                <a:spcPct val="100000"/>
              </a:lnSpc>
              <a:defRPr sz="7000" cap="all" spc="350">
                <a:solidFill>
                  <a:srgbClr val="774418"/>
                </a:solidFill>
                <a:latin typeface="Athelas Regular"/>
                <a:ea typeface="Athelas Regular"/>
                <a:cs typeface="Athelas Regular"/>
                <a:sym typeface="Athelas Regular"/>
              </a:defRPr>
            </a:lvl1pPr>
          </a:lstStyle>
          <a:p>
            <a:r>
              <a:rPr lang="ru-RU" dirty="0"/>
              <a:t>Расписание звонков</a:t>
            </a:r>
            <a:endParaRPr dirty="0"/>
          </a:p>
        </p:txBody>
      </p:sp>
      <p:graphicFrame>
        <p:nvGraphicFramePr>
          <p:cNvPr id="2" name="Таблица 1"/>
          <p:cNvGraphicFramePr>
            <a:graphicFrameLocks noGrp="1"/>
          </p:cNvGraphicFramePr>
          <p:nvPr>
            <p:extLst>
              <p:ext uri="{D42A27DB-BD31-4B8C-83A1-F6EECF244321}">
                <p14:modId xmlns:p14="http://schemas.microsoft.com/office/powerpoint/2010/main" val="2992924738"/>
              </p:ext>
            </p:extLst>
          </p:nvPr>
        </p:nvGraphicFramePr>
        <p:xfrm>
          <a:off x="780333" y="2815677"/>
          <a:ext cx="12984480" cy="10241280"/>
        </p:xfrm>
        <a:graphic>
          <a:graphicData uri="http://schemas.openxmlformats.org/drawingml/2006/table">
            <a:tbl>
              <a:tblPr firstRow="1" firstCol="1" lastRow="1" lastCol="1" bandRow="1" bandCol="1">
                <a:tableStyleId>{5940675A-B579-460E-94D1-54222C63F5DA}</a:tableStyleId>
              </a:tblPr>
              <a:tblGrid>
                <a:gridCol w="3766956">
                  <a:extLst>
                    <a:ext uri="{9D8B030D-6E8A-4147-A177-3AD203B41FA5}">
                      <a16:colId xmlns:a16="http://schemas.microsoft.com/office/drawing/2014/main" val="20000"/>
                    </a:ext>
                  </a:extLst>
                </a:gridCol>
                <a:gridCol w="5103346">
                  <a:extLst>
                    <a:ext uri="{9D8B030D-6E8A-4147-A177-3AD203B41FA5}">
                      <a16:colId xmlns:a16="http://schemas.microsoft.com/office/drawing/2014/main" val="20001"/>
                    </a:ext>
                  </a:extLst>
                </a:gridCol>
                <a:gridCol w="4114178">
                  <a:extLst>
                    <a:ext uri="{9D8B030D-6E8A-4147-A177-3AD203B41FA5}">
                      <a16:colId xmlns:a16="http://schemas.microsoft.com/office/drawing/2014/main" val="20002"/>
                    </a:ext>
                  </a:extLst>
                </a:gridCol>
              </a:tblGrid>
              <a:tr h="178410">
                <a:tc>
                  <a:txBody>
                    <a:bodyPr/>
                    <a:lstStyle/>
                    <a:p>
                      <a:pPr algn="ctr">
                        <a:spcAft>
                          <a:spcPts val="0"/>
                        </a:spcAft>
                      </a:pPr>
                      <a:r>
                        <a:rPr lang="ru-RU" sz="4800" dirty="0">
                          <a:effectLst/>
                        </a:rPr>
                        <a:t>ПАРА</a:t>
                      </a:r>
                      <a:endParaRPr lang="ru-RU" sz="4800" dirty="0">
                        <a:effectLst/>
                        <a:latin typeface="Times New Roman"/>
                        <a:ea typeface="Times New Roman"/>
                      </a:endParaRPr>
                    </a:p>
                  </a:txBody>
                  <a:tcPr marL="53973" marR="53973" marT="0" marB="0" anchor="ctr"/>
                </a:tc>
                <a:tc>
                  <a:txBody>
                    <a:bodyPr/>
                    <a:lstStyle/>
                    <a:p>
                      <a:pPr algn="ctr">
                        <a:spcAft>
                          <a:spcPts val="0"/>
                        </a:spcAft>
                      </a:pPr>
                      <a:r>
                        <a:rPr lang="ru-RU" sz="4800" dirty="0">
                          <a:effectLst/>
                        </a:rPr>
                        <a:t>НАЧАЛО</a:t>
                      </a:r>
                      <a:endParaRPr lang="ru-RU" sz="4800" dirty="0">
                        <a:effectLst/>
                        <a:latin typeface="Times New Roman"/>
                        <a:ea typeface="Times New Roman"/>
                      </a:endParaRPr>
                    </a:p>
                  </a:txBody>
                  <a:tcPr marL="53973" marR="53973" marT="0" marB="0" anchor="ctr"/>
                </a:tc>
                <a:tc>
                  <a:txBody>
                    <a:bodyPr/>
                    <a:lstStyle/>
                    <a:p>
                      <a:pPr algn="ctr">
                        <a:spcAft>
                          <a:spcPts val="0"/>
                        </a:spcAft>
                      </a:pPr>
                      <a:r>
                        <a:rPr lang="ru-RU" sz="4800">
                          <a:effectLst/>
                        </a:rPr>
                        <a:t>КОНЕЦ</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0"/>
                  </a:ext>
                </a:extLst>
              </a:tr>
              <a:tr h="143927">
                <a:tc>
                  <a:txBody>
                    <a:bodyPr/>
                    <a:lstStyle/>
                    <a:p>
                      <a:pPr algn="ctr">
                        <a:spcAft>
                          <a:spcPts val="0"/>
                        </a:spcAft>
                      </a:pPr>
                      <a:r>
                        <a:rPr lang="en-US" sz="4800">
                          <a:effectLst/>
                        </a:rPr>
                        <a:t>I</a:t>
                      </a:r>
                      <a:endParaRPr lang="ru-RU" sz="4800">
                        <a:effectLst/>
                        <a:latin typeface="Times New Roman"/>
                        <a:ea typeface="Times New Roman"/>
                      </a:endParaRPr>
                    </a:p>
                  </a:txBody>
                  <a:tcPr marL="53973" marR="53973" marT="0" marB="0" anchor="ctr"/>
                </a:tc>
                <a:tc>
                  <a:txBody>
                    <a:bodyPr/>
                    <a:lstStyle/>
                    <a:p>
                      <a:pPr algn="ctr">
                        <a:spcAft>
                          <a:spcPts val="0"/>
                        </a:spcAft>
                      </a:pPr>
                      <a:r>
                        <a:rPr lang="en-US" sz="4800">
                          <a:effectLst/>
                        </a:rPr>
                        <a:t>8</a:t>
                      </a:r>
                      <a:r>
                        <a:rPr lang="ru-RU" sz="4800">
                          <a:effectLst/>
                        </a:rPr>
                        <a:t>:</a:t>
                      </a:r>
                      <a:r>
                        <a:rPr lang="en-US" sz="4800">
                          <a:effectLst/>
                        </a:rPr>
                        <a:t>00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9:30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1"/>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9:30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9:50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2"/>
                  </a:ext>
                </a:extLst>
              </a:tr>
              <a:tr h="143927">
                <a:tc>
                  <a:txBody>
                    <a:bodyPr/>
                    <a:lstStyle/>
                    <a:p>
                      <a:pPr algn="ctr">
                        <a:spcAft>
                          <a:spcPts val="0"/>
                        </a:spcAft>
                      </a:pPr>
                      <a:r>
                        <a:rPr lang="en-US" sz="4800">
                          <a:effectLst/>
                        </a:rPr>
                        <a:t>II</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9:50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11:20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3"/>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11:20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11:30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4"/>
                  </a:ext>
                </a:extLst>
              </a:tr>
              <a:tr h="143927">
                <a:tc>
                  <a:txBody>
                    <a:bodyPr/>
                    <a:lstStyle/>
                    <a:p>
                      <a:pPr algn="ctr">
                        <a:spcAft>
                          <a:spcPts val="0"/>
                        </a:spcAft>
                      </a:pPr>
                      <a:r>
                        <a:rPr lang="en-US" sz="4800">
                          <a:effectLst/>
                        </a:rPr>
                        <a:t>III</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11:30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13:00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5"/>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13:00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13:10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6"/>
                  </a:ext>
                </a:extLst>
              </a:tr>
              <a:tr h="143927">
                <a:tc>
                  <a:txBody>
                    <a:bodyPr/>
                    <a:lstStyle/>
                    <a:p>
                      <a:pPr algn="ctr">
                        <a:spcAft>
                          <a:spcPts val="0"/>
                        </a:spcAft>
                      </a:pPr>
                      <a:r>
                        <a:rPr lang="en-US" sz="4800">
                          <a:effectLst/>
                        </a:rPr>
                        <a:t>IV</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13:10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14:40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7"/>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14:40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14:45</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8"/>
                  </a:ext>
                </a:extLst>
              </a:tr>
              <a:tr h="143927">
                <a:tc>
                  <a:txBody>
                    <a:bodyPr/>
                    <a:lstStyle/>
                    <a:p>
                      <a:pPr algn="ctr">
                        <a:spcAft>
                          <a:spcPts val="0"/>
                        </a:spcAft>
                      </a:pPr>
                      <a:r>
                        <a:rPr lang="en-US" sz="4800">
                          <a:effectLst/>
                        </a:rPr>
                        <a:t>V</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14:45</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16:15</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09"/>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16:15</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16:20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10"/>
                  </a:ext>
                </a:extLst>
              </a:tr>
              <a:tr h="143927">
                <a:tc>
                  <a:txBody>
                    <a:bodyPr/>
                    <a:lstStyle/>
                    <a:p>
                      <a:pPr algn="ctr">
                        <a:spcAft>
                          <a:spcPts val="0"/>
                        </a:spcAft>
                      </a:pPr>
                      <a:r>
                        <a:rPr lang="en-US" sz="4800">
                          <a:effectLst/>
                        </a:rPr>
                        <a:t>VI</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16:20</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17:50</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11"/>
                  </a:ext>
                </a:extLst>
              </a:tr>
              <a:tr h="143927">
                <a:tc>
                  <a:txBody>
                    <a:bodyPr/>
                    <a:lstStyle/>
                    <a:p>
                      <a:pPr algn="ctr">
                        <a:spcAft>
                          <a:spcPts val="0"/>
                        </a:spcAft>
                      </a:pPr>
                      <a:r>
                        <a:rPr lang="ru-RU" sz="4800">
                          <a:effectLst/>
                        </a:rPr>
                        <a:t>перерыв</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dirty="0">
                          <a:effectLst/>
                        </a:rPr>
                        <a:t>17:50</a:t>
                      </a:r>
                      <a:endParaRPr lang="ru-RU" sz="4800" dirty="0">
                        <a:effectLst/>
                        <a:latin typeface="Times New Roman"/>
                        <a:ea typeface="Times New Roman"/>
                      </a:endParaRPr>
                    </a:p>
                  </a:txBody>
                  <a:tcPr marL="53973" marR="53973" marT="0" marB="0" anchor="ctr"/>
                </a:tc>
                <a:tc>
                  <a:txBody>
                    <a:bodyPr/>
                    <a:lstStyle/>
                    <a:p>
                      <a:pPr algn="ctr">
                        <a:spcAft>
                          <a:spcPts val="0"/>
                        </a:spcAft>
                      </a:pPr>
                      <a:r>
                        <a:rPr lang="ru-RU" sz="4800">
                          <a:effectLst/>
                        </a:rPr>
                        <a:t>17:55</a:t>
                      </a:r>
                      <a:endParaRPr lang="ru-RU" sz="4800">
                        <a:effectLst/>
                        <a:latin typeface="Times New Roman"/>
                        <a:ea typeface="Times New Roman"/>
                      </a:endParaRPr>
                    </a:p>
                  </a:txBody>
                  <a:tcPr marL="53973" marR="53973" marT="0" marB="0" anchor="ctr"/>
                </a:tc>
                <a:extLst>
                  <a:ext uri="{0D108BD9-81ED-4DB2-BD59-A6C34878D82A}">
                    <a16:rowId xmlns:a16="http://schemas.microsoft.com/office/drawing/2014/main" val="10012"/>
                  </a:ext>
                </a:extLst>
              </a:tr>
              <a:tr h="143927">
                <a:tc>
                  <a:txBody>
                    <a:bodyPr/>
                    <a:lstStyle/>
                    <a:p>
                      <a:pPr algn="ctr">
                        <a:spcAft>
                          <a:spcPts val="0"/>
                        </a:spcAft>
                      </a:pPr>
                      <a:r>
                        <a:rPr lang="en-US" sz="4800">
                          <a:effectLst/>
                        </a:rPr>
                        <a:t>VII</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a:effectLst/>
                        </a:rPr>
                        <a:t>17:55</a:t>
                      </a:r>
                      <a:endParaRPr lang="ru-RU" sz="4800">
                        <a:effectLst/>
                        <a:latin typeface="Times New Roman"/>
                        <a:ea typeface="Times New Roman"/>
                      </a:endParaRPr>
                    </a:p>
                  </a:txBody>
                  <a:tcPr marL="53973" marR="53973" marT="0" marB="0" anchor="ctr"/>
                </a:tc>
                <a:tc>
                  <a:txBody>
                    <a:bodyPr/>
                    <a:lstStyle/>
                    <a:p>
                      <a:pPr algn="ctr">
                        <a:spcAft>
                          <a:spcPts val="0"/>
                        </a:spcAft>
                      </a:pPr>
                      <a:r>
                        <a:rPr lang="ru-RU" sz="4800" dirty="0">
                          <a:effectLst/>
                        </a:rPr>
                        <a:t>19:25</a:t>
                      </a:r>
                      <a:endParaRPr lang="ru-RU" sz="4800" dirty="0">
                        <a:effectLst/>
                        <a:latin typeface="Times New Roman"/>
                        <a:ea typeface="Times New Roman"/>
                      </a:endParaRPr>
                    </a:p>
                  </a:txBody>
                  <a:tcPr marL="53973" marR="53973" marT="0" marB="0" anchor="ctr"/>
                </a:tc>
                <a:extLst>
                  <a:ext uri="{0D108BD9-81ED-4DB2-BD59-A6C34878D82A}">
                    <a16:rowId xmlns:a16="http://schemas.microsoft.com/office/drawing/2014/main" val="10013"/>
                  </a:ext>
                </a:extLst>
              </a:tr>
            </a:tbl>
          </a:graphicData>
        </a:graphic>
      </p:graphicFrame>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26092" y="1177016"/>
            <a:ext cx="9800560" cy="6164310"/>
          </a:xfrm>
          <a:prstGeom prst="rect">
            <a:avLst/>
          </a:prstGeom>
          <a:effectLst>
            <a:softEdge rad="444500"/>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9" name="pexels-vlad-chețan-4082525.jpg" descr="pexels-vlad-chețan-4082525.jpg"/>
          <p:cNvPicPr>
            <a:picLocks noChangeAspect="1"/>
          </p:cNvPicPr>
          <p:nvPr/>
        </p:nvPicPr>
        <p:blipFill>
          <a:blip r:embed="rId2"/>
          <a:srcRect r="7" b="10007"/>
          <a:stretch>
            <a:fillRect/>
          </a:stretch>
        </p:blipFill>
        <p:spPr>
          <a:xfrm>
            <a:off x="0" y="0"/>
            <a:ext cx="7576457" cy="13716000"/>
          </a:xfrm>
          <a:prstGeom prst="rect">
            <a:avLst/>
          </a:prstGeom>
          <a:ln w="12700">
            <a:miter lim="400000"/>
          </a:ln>
        </p:spPr>
      </p:pic>
      <p:sp>
        <p:nvSpPr>
          <p:cNvPr id="64" name="fundamental rules"/>
          <p:cNvSpPr txBox="1"/>
          <p:nvPr/>
        </p:nvSpPr>
        <p:spPr>
          <a:xfrm>
            <a:off x="8177350" y="944726"/>
            <a:ext cx="15936684" cy="1706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lnSpc>
                <a:spcPct val="100000"/>
              </a:lnSpc>
              <a:defRPr sz="7000" cap="all" spc="350">
                <a:solidFill>
                  <a:srgbClr val="774418"/>
                </a:solidFill>
                <a:latin typeface="Athelas Regular"/>
                <a:ea typeface="Athelas Regular"/>
                <a:cs typeface="Athelas Regular"/>
                <a:sym typeface="Athelas Regular"/>
              </a:defRPr>
            </a:lvl1pPr>
          </a:lstStyle>
          <a:p>
            <a:r>
              <a:rPr lang="ru-RU" sz="3200" b="1" dirty="0">
                <a:latin typeface="Times New Roman" panose="02020603050405020304" pitchFamily="18" charset="0"/>
                <a:cs typeface="Times New Roman" panose="02020603050405020304" pitchFamily="18" charset="0"/>
              </a:rPr>
              <a:t>Оценивание учебных достижений студентов </a:t>
            </a:r>
            <a:endParaRPr lang="ru-RU" sz="3200" dirty="0">
              <a:latin typeface="Times New Roman" panose="02020603050405020304" pitchFamily="18" charset="0"/>
              <a:cs typeface="Times New Roman" panose="02020603050405020304" pitchFamily="18" charset="0"/>
            </a:endParaRPr>
          </a:p>
          <a:p>
            <a:r>
              <a:rPr lang="ru-RU" sz="3200" b="1" dirty="0">
                <a:latin typeface="Times New Roman" panose="02020603050405020304" pitchFamily="18" charset="0"/>
                <a:cs typeface="Times New Roman" panose="02020603050405020304" pitchFamily="18" charset="0"/>
              </a:rPr>
              <a:t>Донецкого ГОСУДАРСТВЕННОГО университета</a:t>
            </a:r>
            <a:endParaRPr lang="ru-RU" sz="32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324879701"/>
              </p:ext>
            </p:extLst>
          </p:nvPr>
        </p:nvGraphicFramePr>
        <p:xfrm>
          <a:off x="8177350" y="3265713"/>
          <a:ext cx="15936684" cy="8725990"/>
        </p:xfrm>
        <a:graphic>
          <a:graphicData uri="http://schemas.openxmlformats.org/drawingml/2006/table">
            <a:tbl>
              <a:tblPr firstRow="1" firstCol="1" lastRow="1" lastCol="1" bandRow="1" bandCol="1">
                <a:tableStyleId>{5940675A-B579-460E-94D1-54222C63F5DA}</a:tableStyleId>
              </a:tblPr>
              <a:tblGrid>
                <a:gridCol w="2424421">
                  <a:extLst>
                    <a:ext uri="{9D8B030D-6E8A-4147-A177-3AD203B41FA5}">
                      <a16:colId xmlns:a16="http://schemas.microsoft.com/office/drawing/2014/main" val="20000"/>
                    </a:ext>
                  </a:extLst>
                </a:gridCol>
                <a:gridCol w="5630506">
                  <a:extLst>
                    <a:ext uri="{9D8B030D-6E8A-4147-A177-3AD203B41FA5}">
                      <a16:colId xmlns:a16="http://schemas.microsoft.com/office/drawing/2014/main" val="20001"/>
                    </a:ext>
                  </a:extLst>
                </a:gridCol>
                <a:gridCol w="7881757">
                  <a:extLst>
                    <a:ext uri="{9D8B030D-6E8A-4147-A177-3AD203B41FA5}">
                      <a16:colId xmlns:a16="http://schemas.microsoft.com/office/drawing/2014/main" val="20002"/>
                    </a:ext>
                  </a:extLst>
                </a:gridCol>
              </a:tblGrid>
              <a:tr h="1454331">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Оценка по шкале ECTS</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Оценка по бальной шкале,  которая используется в </a:t>
                      </a:r>
                      <a:r>
                        <a:rPr lang="ru-RU" sz="3200" dirty="0" err="1">
                          <a:effectLst/>
                          <a:latin typeface="Times New Roman" panose="02020603050405020304" pitchFamily="18" charset="0"/>
                          <a:cs typeface="Times New Roman" panose="02020603050405020304" pitchFamily="18" charset="0"/>
                        </a:rPr>
                        <a:t>ДонГУ</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Оценка по пятибалльной шкале</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0"/>
                  </a:ext>
                </a:extLst>
              </a:tr>
              <a:tr h="727166">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A</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90-100</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5 (отлично)</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1"/>
                  </a:ext>
                </a:extLst>
              </a:tr>
              <a:tr h="727166">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B</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80-89</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4 (хорошо)</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2"/>
                  </a:ext>
                </a:extLst>
              </a:tr>
              <a:tr h="727166">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C</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75-79</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4 (хорошо)</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3"/>
                  </a:ext>
                </a:extLst>
              </a:tr>
              <a:tr h="727166">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D</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70-74</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3 (удовлетворительно)</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4"/>
                  </a:ext>
                </a:extLst>
              </a:tr>
              <a:tr h="727166">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E</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60-69</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3 (удовлетворительно)</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5"/>
                  </a:ext>
                </a:extLst>
              </a:tr>
              <a:tr h="1454331">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FX</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35-59</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2 (неудовлетворительно)</a:t>
                      </a:r>
                    </a:p>
                    <a:p>
                      <a:pPr algn="ctr">
                        <a:spcAft>
                          <a:spcPts val="0"/>
                        </a:spcAft>
                      </a:pPr>
                      <a:r>
                        <a:rPr lang="ru-RU" sz="3200" dirty="0">
                          <a:effectLst/>
                          <a:latin typeface="Times New Roman" panose="02020603050405020304" pitchFamily="18" charset="0"/>
                          <a:cs typeface="Times New Roman" panose="02020603050405020304" pitchFamily="18" charset="0"/>
                        </a:rPr>
                        <a:t>с возможностью повторной пересдачи</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6"/>
                  </a:ext>
                </a:extLst>
              </a:tr>
              <a:tr h="2181498">
                <a:tc>
                  <a:txBody>
                    <a:bodyPr/>
                    <a:lstStyle/>
                    <a:p>
                      <a:pPr algn="ctr">
                        <a:spcAft>
                          <a:spcPts val="0"/>
                        </a:spcAft>
                      </a:pPr>
                      <a:r>
                        <a:rPr lang="ru-RU" sz="3200">
                          <a:effectLst/>
                          <a:latin typeface="Times New Roman" panose="02020603050405020304" pitchFamily="18" charset="0"/>
                          <a:cs typeface="Times New Roman" panose="02020603050405020304" pitchFamily="18" charset="0"/>
                        </a:rPr>
                        <a:t>F</a:t>
                      </a:r>
                      <a:endParaRPr lang="ru-RU" sz="320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0-34</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tc>
                  <a:txBody>
                    <a:bodyPr/>
                    <a:lstStyle/>
                    <a:p>
                      <a:pPr algn="ctr">
                        <a:spcAft>
                          <a:spcPts val="0"/>
                        </a:spcAft>
                      </a:pPr>
                      <a:r>
                        <a:rPr lang="ru-RU" sz="3200" dirty="0">
                          <a:effectLst/>
                          <a:latin typeface="Times New Roman" panose="02020603050405020304" pitchFamily="18" charset="0"/>
                          <a:cs typeface="Times New Roman" panose="02020603050405020304" pitchFamily="18" charset="0"/>
                        </a:rPr>
                        <a:t>2 (неудовлетворительно)</a:t>
                      </a:r>
                    </a:p>
                    <a:p>
                      <a:pPr algn="ctr">
                        <a:spcAft>
                          <a:spcPts val="0"/>
                        </a:spcAft>
                      </a:pPr>
                      <a:r>
                        <a:rPr lang="ru-RU" sz="3200" dirty="0">
                          <a:effectLst/>
                          <a:latin typeface="Times New Roman" panose="02020603050405020304" pitchFamily="18" charset="0"/>
                          <a:cs typeface="Times New Roman" panose="02020603050405020304" pitchFamily="18" charset="0"/>
                        </a:rPr>
                        <a:t>с возможностью повторной сдачи при условии обязательного набора дополнительных баллов</a:t>
                      </a:r>
                      <a:endParaRPr lang="ru-RU" sz="3200" dirty="0">
                        <a:effectLst/>
                        <a:latin typeface="Times New Roman" panose="02020603050405020304" pitchFamily="18" charset="0"/>
                        <a:ea typeface="Times New Roman"/>
                        <a:cs typeface="Times New Roman" panose="02020603050405020304" pitchFamily="18" charset="0"/>
                      </a:endParaRPr>
                    </a:p>
                  </a:txBody>
                  <a:tcPr marL="59119" marR="59119" marT="0" marB="0" anchor="ct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pattFill prst="narVert">
          <a:fgClr>
            <a:schemeClr val="bg1"/>
          </a:fgClr>
          <a:bgClr>
            <a:schemeClr val="accent4">
              <a:lumMod val="20000"/>
              <a:lumOff val="80000"/>
            </a:schemeClr>
          </a:bgClr>
        </a:pattFill>
        <a:effectLst/>
      </p:bgPr>
    </p:bg>
    <p:spTree>
      <p:nvGrpSpPr>
        <p:cNvPr id="1" name=""/>
        <p:cNvGrpSpPr/>
        <p:nvPr/>
      </p:nvGrpSpPr>
      <p:grpSpPr>
        <a:xfrm>
          <a:off x="0" y="0"/>
          <a:ext cx="0" cy="0"/>
          <a:chOff x="0" y="0"/>
          <a:chExt cx="0" cy="0"/>
        </a:xfrm>
      </p:grpSpPr>
      <p:sp>
        <p:nvSpPr>
          <p:cNvPr id="71" name="Our principles"/>
          <p:cNvSpPr txBox="1"/>
          <p:nvPr/>
        </p:nvSpPr>
        <p:spPr>
          <a:xfrm>
            <a:off x="5018356" y="273197"/>
            <a:ext cx="14347289" cy="3529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11000" cap="all" spc="1099">
                <a:solidFill>
                  <a:srgbClr val="774418"/>
                </a:solidFill>
                <a:latin typeface="Athelas Regular"/>
                <a:ea typeface="Athelas Regular"/>
                <a:cs typeface="Athelas Regular"/>
                <a:sym typeface="Athelas Regular"/>
              </a:defRPr>
            </a:lvl1pPr>
          </a:lstStyle>
          <a:p>
            <a:r>
              <a:rPr lang="ru-RU" dirty="0">
                <a:latin typeface="Times New Roman" panose="02020603050405020304" pitchFamily="18" charset="0"/>
                <a:cs typeface="Times New Roman" panose="02020603050405020304" pitchFamily="18" charset="0"/>
              </a:rPr>
              <a:t>формы оценивания</a:t>
            </a:r>
            <a:endParaRPr dirty="0">
              <a:latin typeface="Times New Roman" panose="02020603050405020304" pitchFamily="18" charset="0"/>
              <a:cs typeface="Times New Roman" panose="02020603050405020304" pitchFamily="18" charset="0"/>
            </a:endParaRPr>
          </a:p>
        </p:txBody>
      </p:sp>
      <p:sp>
        <p:nvSpPr>
          <p:cNvPr id="72"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2892317" y="4699557"/>
            <a:ext cx="18464174" cy="753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defRPr sz="3000" baseline="66666">
                <a:solidFill>
                  <a:srgbClr val="774418"/>
                </a:solidFill>
                <a:latin typeface="Gill Sans"/>
                <a:ea typeface="Gill Sans"/>
                <a:cs typeface="Gill Sans"/>
                <a:sym typeface="Gill Sans"/>
              </a:defRPr>
            </a:lvl1pPr>
          </a:lstStyle>
          <a:p>
            <a:r>
              <a:rPr lang="ru-RU" sz="6600" b="1" i="1" dirty="0">
                <a:latin typeface="Times New Roman" panose="02020603050405020304" pitchFamily="18" charset="0"/>
                <a:cs typeface="Times New Roman" panose="02020603050405020304" pitchFamily="18" charset="0"/>
              </a:rPr>
              <a:t>Порядок оценивания знаний студентов </a:t>
            </a:r>
            <a:endParaRPr lang="ru-RU" sz="6600" b="1" dirty="0">
              <a:latin typeface="Times New Roman" panose="02020603050405020304" pitchFamily="18" charset="0"/>
              <a:cs typeface="Times New Roman" panose="02020603050405020304" pitchFamily="18" charset="0"/>
            </a:endParaRPr>
          </a:p>
        </p:txBody>
      </p:sp>
      <p:sp>
        <p:nvSpPr>
          <p:cNvPr id="73" name="Прямоугольник"/>
          <p:cNvSpPr/>
          <p:nvPr/>
        </p:nvSpPr>
        <p:spPr>
          <a:xfrm>
            <a:off x="2096789" y="7689214"/>
            <a:ext cx="5843134" cy="4303515"/>
          </a:xfrm>
          <a:prstGeom prst="rect">
            <a:avLst/>
          </a:prstGeom>
          <a:solidFill>
            <a:srgbClr val="F7EBDE"/>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5400" b="1" dirty="0">
                <a:solidFill>
                  <a:srgbClr val="996633"/>
                </a:solidFill>
              </a:rPr>
              <a:t>Экзамен</a:t>
            </a: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lang="ru-RU" sz="800" b="1" dirty="0">
              <a:solidFill>
                <a:srgbClr val="996633"/>
              </a:solidFill>
            </a:endParaRP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2800" b="1" dirty="0">
                <a:solidFill>
                  <a:srgbClr val="996633"/>
                </a:solidFill>
              </a:rPr>
              <a:t>*60 баллов студент может набрать в течение семестра </a:t>
            </a: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lang="ru-RU" sz="2800" b="1" dirty="0">
              <a:solidFill>
                <a:srgbClr val="996633"/>
              </a:solidFill>
            </a:endParaRP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2800" b="1" dirty="0">
                <a:solidFill>
                  <a:srgbClr val="996633"/>
                </a:solidFill>
              </a:rPr>
              <a:t>*40 баллов во время самого экзамена </a:t>
            </a:r>
            <a:endParaRPr sz="2800" b="1" dirty="0">
              <a:solidFill>
                <a:srgbClr val="996633"/>
              </a:solidFill>
            </a:endParaRPr>
          </a:p>
        </p:txBody>
      </p:sp>
      <p:sp>
        <p:nvSpPr>
          <p:cNvPr id="74" name="Кружок"/>
          <p:cNvSpPr/>
          <p:nvPr/>
        </p:nvSpPr>
        <p:spPr>
          <a:xfrm>
            <a:off x="4013875" y="6590510"/>
            <a:ext cx="2008962" cy="2008963"/>
          </a:xfrm>
          <a:prstGeom prst="ellipse">
            <a:avLst/>
          </a:prstGeom>
          <a:solidFill>
            <a:srgbClr val="774418"/>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5" name="1"/>
          <p:cNvSpPr txBox="1"/>
          <p:nvPr/>
        </p:nvSpPr>
        <p:spPr>
          <a:xfrm>
            <a:off x="2892317" y="6841033"/>
            <a:ext cx="4252078" cy="159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10000" i="1" cap="all" spc="999">
                <a:solidFill>
                  <a:srgbClr val="E7C39C"/>
                </a:solidFill>
                <a:latin typeface="Gill Sans"/>
                <a:ea typeface="Gill Sans"/>
                <a:cs typeface="Gill Sans"/>
                <a:sym typeface="Gill Sans"/>
              </a:defRPr>
            </a:lvl1pPr>
          </a:lstStyle>
          <a:p>
            <a:r>
              <a:rPr dirty="0"/>
              <a:t>1</a:t>
            </a:r>
          </a:p>
        </p:txBody>
      </p:sp>
      <p:sp>
        <p:nvSpPr>
          <p:cNvPr id="77" name="Прямоугольник"/>
          <p:cNvSpPr/>
          <p:nvPr/>
        </p:nvSpPr>
        <p:spPr>
          <a:xfrm>
            <a:off x="9270434" y="7594992"/>
            <a:ext cx="5843133" cy="4303515"/>
          </a:xfrm>
          <a:prstGeom prst="rect">
            <a:avLst/>
          </a:prstGeom>
          <a:solidFill>
            <a:srgbClr val="F7EBDE"/>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5400" b="1" dirty="0">
                <a:solidFill>
                  <a:srgbClr val="996633"/>
                </a:solidFill>
              </a:rPr>
              <a:t>Зачет</a:t>
            </a: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lang="ru-RU" sz="800" b="1" dirty="0">
              <a:solidFill>
                <a:srgbClr val="996633"/>
              </a:solidFill>
            </a:endParaRP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2800" b="1" dirty="0">
                <a:solidFill>
                  <a:srgbClr val="996633"/>
                </a:solidFill>
              </a:rPr>
              <a:t>*все 100 баллов набираются за счет выполнения текущих заданий в течение семестра </a:t>
            </a:r>
            <a:endParaRPr sz="2800" b="1" dirty="0">
              <a:solidFill>
                <a:srgbClr val="996633"/>
              </a:solidFill>
            </a:endParaRPr>
          </a:p>
        </p:txBody>
      </p:sp>
      <p:sp>
        <p:nvSpPr>
          <p:cNvPr id="78" name="Кружок"/>
          <p:cNvSpPr/>
          <p:nvPr/>
        </p:nvSpPr>
        <p:spPr>
          <a:xfrm>
            <a:off x="11187519" y="6590510"/>
            <a:ext cx="2008962" cy="2008963"/>
          </a:xfrm>
          <a:prstGeom prst="ellipse">
            <a:avLst/>
          </a:prstGeom>
          <a:solidFill>
            <a:srgbClr val="774418"/>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9" name="2"/>
          <p:cNvSpPr txBox="1"/>
          <p:nvPr/>
        </p:nvSpPr>
        <p:spPr>
          <a:xfrm>
            <a:off x="10065961" y="6841033"/>
            <a:ext cx="4252079" cy="159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10000" i="1" cap="all" spc="999">
                <a:solidFill>
                  <a:srgbClr val="E7C39C"/>
                </a:solidFill>
                <a:latin typeface="Gill Sans"/>
                <a:ea typeface="Gill Sans"/>
                <a:cs typeface="Gill Sans"/>
                <a:sym typeface="Gill Sans"/>
              </a:defRPr>
            </a:lvl1pPr>
          </a:lstStyle>
          <a:p>
            <a:r>
              <a:t>2</a:t>
            </a:r>
          </a:p>
        </p:txBody>
      </p:sp>
      <p:sp>
        <p:nvSpPr>
          <p:cNvPr id="81" name="Прямоугольник"/>
          <p:cNvSpPr/>
          <p:nvPr/>
        </p:nvSpPr>
        <p:spPr>
          <a:xfrm>
            <a:off x="16444078" y="7594992"/>
            <a:ext cx="5843133" cy="4303515"/>
          </a:xfrm>
          <a:prstGeom prst="rect">
            <a:avLst/>
          </a:prstGeom>
          <a:solidFill>
            <a:srgbClr val="F7EBDE"/>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lang="ru-RU" sz="3600" b="1" dirty="0">
              <a:solidFill>
                <a:srgbClr val="996633"/>
              </a:solidFill>
            </a:endParaRP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3600" b="1" dirty="0">
                <a:solidFill>
                  <a:srgbClr val="996633"/>
                </a:solidFill>
              </a:rPr>
              <a:t>Дифференцированный зачет</a:t>
            </a: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lang="ru-RU" sz="800" b="1" dirty="0">
              <a:solidFill>
                <a:srgbClr val="996633"/>
              </a:solidFill>
            </a:endParaRPr>
          </a:p>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r>
              <a:rPr lang="ru-RU" sz="2800" b="1" dirty="0">
                <a:solidFill>
                  <a:srgbClr val="996633"/>
                </a:solidFill>
              </a:rPr>
              <a:t>*все баллы набираются в течение семестра, но его результат приравнивается к экзамену </a:t>
            </a:r>
            <a:endParaRPr sz="2800" b="1" dirty="0">
              <a:solidFill>
                <a:srgbClr val="996633"/>
              </a:solidFill>
            </a:endParaRPr>
          </a:p>
        </p:txBody>
      </p:sp>
      <p:sp>
        <p:nvSpPr>
          <p:cNvPr id="82" name="Кружок"/>
          <p:cNvSpPr/>
          <p:nvPr/>
        </p:nvSpPr>
        <p:spPr>
          <a:xfrm>
            <a:off x="18361162" y="6590510"/>
            <a:ext cx="2008963" cy="2008963"/>
          </a:xfrm>
          <a:prstGeom prst="ellipse">
            <a:avLst/>
          </a:prstGeom>
          <a:solidFill>
            <a:srgbClr val="774418"/>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83" name="3"/>
          <p:cNvSpPr txBox="1"/>
          <p:nvPr/>
        </p:nvSpPr>
        <p:spPr>
          <a:xfrm>
            <a:off x="17239605" y="6841033"/>
            <a:ext cx="4252078" cy="159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ctr">
              <a:lnSpc>
                <a:spcPct val="100000"/>
              </a:lnSpc>
              <a:defRPr sz="10000" i="1" cap="all" spc="999">
                <a:solidFill>
                  <a:srgbClr val="E7C39C"/>
                </a:solidFill>
                <a:latin typeface="Gill Sans"/>
                <a:ea typeface="Gill Sans"/>
                <a:cs typeface="Gill Sans"/>
                <a:sym typeface="Gill Sans"/>
              </a:defRPr>
            </a:lvl1pPr>
          </a:lstStyle>
          <a:p>
            <a:r>
              <a:t>3</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356</TotalTime>
  <Words>654</Words>
  <Application>Microsoft Office PowerPoint</Application>
  <PresentationFormat>Произвольный</PresentationFormat>
  <Paragraphs>181</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Helvetica Neue</vt:lpstr>
      <vt:lpstr>Times New Roman</vt: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Ковалев Артур Викторович</cp:lastModifiedBy>
  <cp:revision>27</cp:revision>
  <dcterms:modified xsi:type="dcterms:W3CDTF">2024-04-08T10:06:21Z</dcterms:modified>
</cp:coreProperties>
</file>